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62" r:id="rId2"/>
    <p:sldId id="263" r:id="rId3"/>
    <p:sldId id="260" r:id="rId4"/>
    <p:sldId id="258" r:id="rId5"/>
    <p:sldId id="257" r:id="rId6"/>
    <p:sldId id="259" r:id="rId7"/>
    <p:sldId id="261" r:id="rId8"/>
    <p:sldId id="265" r:id="rId9"/>
    <p:sldId id="268" r:id="rId10"/>
    <p:sldId id="271" r:id="rId11"/>
    <p:sldId id="269" r:id="rId12"/>
    <p:sldId id="284" r:id="rId13"/>
    <p:sldId id="286" r:id="rId14"/>
    <p:sldId id="285" r:id="rId15"/>
    <p:sldId id="287" r:id="rId16"/>
    <p:sldId id="270" r:id="rId17"/>
    <p:sldId id="272" r:id="rId18"/>
    <p:sldId id="273" r:id="rId19"/>
    <p:sldId id="274" r:id="rId20"/>
    <p:sldId id="275" r:id="rId21"/>
    <p:sldId id="278" r:id="rId22"/>
    <p:sldId id="277" r:id="rId23"/>
    <p:sldId id="279" r:id="rId24"/>
    <p:sldId id="280" r:id="rId25"/>
    <p:sldId id="281" r:id="rId26"/>
    <p:sldId id="282" r:id="rId27"/>
    <p:sldId id="283" r:id="rId28"/>
    <p:sldId id="288" r:id="rId2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706" y="1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AD8AF-FB06-4225-9C3C-63F205CE0062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0E801E-6041-4EA5-AE00-3DEBC46816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0762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E801E-6041-4EA5-AE00-3DEBC4681658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4309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E801E-6041-4EA5-AE00-3DEBC468165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2625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E801E-6041-4EA5-AE00-3DEBC468165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19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9.wdp"/><Relationship Id="rId4" Type="http://schemas.openxmlformats.org/officeDocument/2006/relationships/image" Target="../media/image12.png"/><Relationship Id="rId9" Type="http://schemas.microsoft.com/office/2007/relationships/hdphoto" Target="../media/hdphoto11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7" Type="http://schemas.microsoft.com/office/2007/relationships/hdphoto" Target="../media/hdphoto1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13.wdp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7" Type="http://schemas.microsoft.com/office/2007/relationships/hdphoto" Target="../media/hdphoto17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16.wdp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microsoft.com/office/2007/relationships/hdphoto" Target="../media/hdphoto19.wdp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2483768" y="1340768"/>
            <a:ext cx="4320480" cy="4248472"/>
            <a:chOff x="2483768" y="1340768"/>
            <a:chExt cx="4320480" cy="4248472"/>
          </a:xfrm>
        </p:grpSpPr>
        <p:sp>
          <p:nvSpPr>
            <p:cNvPr id="5" name="Textfeld 4"/>
            <p:cNvSpPr txBox="1"/>
            <p:nvPr/>
          </p:nvSpPr>
          <p:spPr>
            <a:xfrm>
              <a:off x="3404426" y="4325170"/>
              <a:ext cx="252505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4400" dirty="0" smtClean="0">
                  <a:latin typeface="Arial Rounded MT Bold" panose="020F0704030504030204" pitchFamily="34" charset="0"/>
                </a:rPr>
                <a:t>WALTER</a:t>
              </a:r>
              <a:endParaRPr lang="de-DE" sz="44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6" name="Ellipse 5"/>
            <p:cNvSpPr/>
            <p:nvPr/>
          </p:nvSpPr>
          <p:spPr>
            <a:xfrm>
              <a:off x="2483768" y="1340768"/>
              <a:ext cx="4320480" cy="4248472"/>
            </a:xfrm>
            <a:prstGeom prst="ellipse">
              <a:avLst/>
            </a:prstGeom>
            <a:noFill/>
            <a:ln w="1016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Ellipse 1"/>
            <p:cNvSpPr/>
            <p:nvPr/>
          </p:nvSpPr>
          <p:spPr>
            <a:xfrm>
              <a:off x="2761640" y="2991872"/>
              <a:ext cx="288032" cy="288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Ellipse 6"/>
            <p:cNvSpPr/>
            <p:nvPr/>
          </p:nvSpPr>
          <p:spPr>
            <a:xfrm>
              <a:off x="6268824" y="2991872"/>
              <a:ext cx="288032" cy="288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8" name="Gerader Verbinder 7"/>
            <p:cNvCxnSpPr/>
            <p:nvPr/>
          </p:nvCxnSpPr>
          <p:spPr>
            <a:xfrm>
              <a:off x="2958232" y="3137416"/>
              <a:ext cx="370200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/>
            <p:cNvCxnSpPr/>
            <p:nvPr/>
          </p:nvCxnSpPr>
          <p:spPr>
            <a:xfrm>
              <a:off x="6036816" y="3137416"/>
              <a:ext cx="370200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/>
            <p:cNvCxnSpPr/>
            <p:nvPr/>
          </p:nvCxnSpPr>
          <p:spPr>
            <a:xfrm>
              <a:off x="3995936" y="3948296"/>
              <a:ext cx="1368152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/>
            <p:cNvCxnSpPr/>
            <p:nvPr/>
          </p:nvCxnSpPr>
          <p:spPr>
            <a:xfrm>
              <a:off x="4211960" y="4149080"/>
              <a:ext cx="936104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Auf der gleichen Seite des Rechtecks liegende Ecken abrunden 2"/>
            <p:cNvSpPr/>
            <p:nvPr/>
          </p:nvSpPr>
          <p:spPr>
            <a:xfrm>
              <a:off x="3419872" y="2292112"/>
              <a:ext cx="2520280" cy="1512168"/>
            </a:xfrm>
            <a:prstGeom prst="round2SameRect">
              <a:avLst>
                <a:gd name="adj1" fmla="val 31784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/>
            <p:cNvSpPr/>
            <p:nvPr/>
          </p:nvSpPr>
          <p:spPr>
            <a:xfrm>
              <a:off x="3765168" y="2914783"/>
              <a:ext cx="648000" cy="64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/>
            <p:cNvSpPr/>
            <p:nvPr/>
          </p:nvSpPr>
          <p:spPr>
            <a:xfrm>
              <a:off x="4948240" y="2914783"/>
              <a:ext cx="648000" cy="64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43143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44" b="89945" l="9989" r="8990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5282643" y="-315416"/>
            <a:ext cx="3866029" cy="6858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9" b="89903" l="6602" r="89945">
                        <a14:foregroundMark x1="18534" y1="68314" x2="18534" y2="68314"/>
                        <a14:foregroundMark x1="13628" y1="70032" x2="13628" y2="700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 flipV="1">
            <a:off x="51680" y="1043271"/>
            <a:ext cx="6858000" cy="386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39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26" b="96563" l="23925" r="83041">
                        <a14:foregroundMark x1="54876" y1="46187" x2="54876" y2="46187"/>
                        <a14:foregroundMark x1="73228" y1="43394" x2="73228" y2="43394"/>
                        <a14:foregroundMark x1="74440" y1="49517" x2="74440" y2="49517"/>
                        <a14:foregroundMark x1="76560" y1="48228" x2="76560" y2="48228"/>
                        <a14:foregroundMark x1="56996" y1="54028" x2="56996" y2="54028"/>
                        <a14:foregroundMark x1="45851" y1="50161" x2="45851" y2="50161"/>
                        <a14:foregroundMark x1="42520" y1="48228" x2="42520" y2="48228"/>
                        <a14:foregroundMark x1="40460" y1="48013" x2="40460" y2="48013"/>
                        <a14:foregroundMark x1="40097" y1="59721" x2="40097" y2="59721"/>
                        <a14:foregroundMark x1="49122" y1="37594" x2="49122" y2="37594"/>
                        <a14:foregroundMark x1="51605" y1="54458" x2="51605" y2="54458"/>
                        <a14:foregroundMark x1="60630" y1="61654" x2="60630" y2="61654"/>
                        <a14:foregroundMark x1="68867" y1="50591" x2="68867" y2="50591"/>
                        <a14:foregroundMark x1="70321" y1="44898" x2="70321" y2="44898"/>
                        <a14:foregroundMark x1="71048" y1="41461" x2="71048" y2="41461"/>
                        <a14:foregroundMark x1="76923" y1="45328" x2="76923" y2="45328"/>
                        <a14:foregroundMark x1="76681" y1="52954" x2="76681" y2="52954"/>
                        <a14:foregroundMark x1="76923" y1="49731" x2="76923" y2="49731"/>
                        <a14:foregroundMark x1="76439" y1="50591" x2="76439" y2="50591"/>
                        <a14:foregroundMark x1="75227" y1="45972" x2="75227" y2="45972"/>
                        <a14:foregroundMark x1="74803" y1="44039" x2="74803" y2="44039"/>
                        <a14:foregroundMark x1="68443" y1="41246" x2="68443" y2="41246"/>
                        <a14:foregroundMark x1="64688" y1="41461" x2="64688" y2="41461"/>
                        <a14:foregroundMark x1="63840" y1="37594" x2="63840" y2="37594"/>
                        <a14:foregroundMark x1="62992" y1="34479" x2="62992" y2="34479"/>
                        <a14:foregroundMark x1="62205" y1="31042" x2="62205" y2="31042"/>
                        <a14:foregroundMark x1="59782" y1="30827" x2="59782" y2="30827"/>
                        <a14:foregroundMark x1="56511" y1="30612" x2="56511" y2="30612"/>
                        <a14:foregroundMark x1="55360" y1="31686" x2="55360" y2="31686"/>
                        <a14:foregroundMark x1="48031" y1="32760" x2="48031" y2="32760"/>
                        <a14:foregroundMark x1="42156" y1="34694" x2="42156" y2="34694"/>
                        <a14:foregroundMark x1="40460" y1="35553" x2="40460" y2="35553"/>
                        <a14:foregroundMark x1="39976" y1="39527" x2="39976" y2="39527"/>
                        <a14:foregroundMark x1="42156" y1="42750" x2="42156" y2="42750"/>
                        <a14:foregroundMark x1="49122" y1="45113" x2="49122" y2="45113"/>
                        <a14:foregroundMark x1="49727" y1="61439" x2="49727" y2="61439"/>
                        <a14:foregroundMark x1="39491" y1="66380" x2="39491" y2="66380"/>
                        <a14:foregroundMark x1="39612" y1="62084" x2="39612" y2="62084"/>
                        <a14:foregroundMark x1="40339" y1="52954" x2="40339" y2="52954"/>
                        <a14:foregroundMark x1="60751" y1="55961" x2="60751" y2="55961"/>
                        <a14:foregroundMark x1="55239" y1="64447" x2="55239" y2="64447"/>
                        <a14:foregroundMark x1="66626" y1="63373" x2="66626" y2="63373"/>
                        <a14:foregroundMark x1="66990" y1="55532" x2="66990" y2="55532"/>
                        <a14:foregroundMark x1="66505" y1="55102" x2="66505" y2="55102"/>
                        <a14:foregroundMark x1="66021" y1="53813" x2="66021" y2="53813"/>
                        <a14:foregroundMark x1="65415" y1="59721" x2="65415" y2="59721"/>
                        <a14:foregroundMark x1="65173" y1="63158" x2="65173" y2="63158"/>
                        <a14:foregroundMark x1="66990" y1="45328" x2="66990" y2="45328"/>
                        <a14:foregroundMark x1="69958" y1="47368" x2="69958" y2="47368"/>
                        <a14:foregroundMark x1="67474" y1="41890" x2="67474" y2="41890"/>
                        <a14:foregroundMark x1="65536" y1="39742" x2="65536" y2="39742"/>
                        <a14:foregroundMark x1="65415" y1="44468" x2="65415" y2="44468"/>
                        <a14:foregroundMark x1="64325" y1="46939" x2="64325" y2="46939"/>
                        <a14:foregroundMark x1="64930" y1="49517" x2="64930" y2="49517"/>
                        <a14:foregroundMark x1="65899" y1="57035" x2="65899" y2="57035"/>
                        <a14:foregroundMark x1="38401" y1="39957" x2="38401" y2="39957"/>
                        <a14:foregroundMark x1="37674" y1="41461" x2="37674" y2="41461"/>
                        <a14:foregroundMark x1="41429" y1="45757" x2="41429" y2="45757"/>
                        <a14:foregroundMark x1="41551" y1="44039" x2="41551" y2="44039"/>
                        <a14:foregroundMark x1="41429" y1="39313" x2="41429" y2="39313"/>
                        <a14:foregroundMark x1="44518" y1="31686" x2="44518" y2="31686"/>
                        <a14:foregroundMark x1="45851" y1="31472" x2="45851" y2="31472"/>
                        <a14:foregroundMark x1="48758" y1="30612" x2="48758" y2="30612"/>
                        <a14:foregroundMark x1="47789" y1="65306" x2="47789" y2="65306"/>
                        <a14:foregroundMark x1="44397" y1="66595" x2="44397" y2="66595"/>
                        <a14:foregroundMark x1="42883" y1="65951" x2="42883" y2="65951"/>
                        <a14:foregroundMark x1="42399" y1="64447" x2="42399" y2="64447"/>
                        <a14:foregroundMark x1="52695" y1="65091" x2="52695" y2="65091"/>
                        <a14:foregroundMark x1="51242" y1="65091" x2="51242" y2="65091"/>
                        <a14:foregroundMark x1="49485" y1="67025" x2="49485" y2="67025"/>
                        <a14:foregroundMark x1="58692" y1="66595" x2="58692" y2="66595"/>
                        <a14:foregroundMark x1="56753" y1="67240" x2="56753" y2="67240"/>
                        <a14:foregroundMark x1="53907" y1="67240" x2="53907" y2="67240"/>
                        <a14:foregroundMark x1="52090" y1="67669" x2="52090" y2="67669"/>
                        <a14:foregroundMark x1="63234" y1="66380" x2="63234" y2="66380"/>
                        <a14:foregroundMark x1="60751" y1="66810" x2="60751" y2="66810"/>
                        <a14:foregroundMark x1="64082" y1="61439" x2="64082" y2="61439"/>
                        <a14:foregroundMark x1="65051" y1="56176" x2="65051" y2="56176"/>
                        <a14:foregroundMark x1="65415" y1="52095" x2="65415" y2="52095"/>
                        <a14:foregroundMark x1="61841" y1="46939" x2="61841" y2="46939"/>
                        <a14:foregroundMark x1="61114" y1="42535" x2="61114" y2="42535"/>
                        <a14:foregroundMark x1="61114" y1="39957" x2="61114" y2="39957"/>
                        <a14:foregroundMark x1="61599" y1="47154" x2="61599" y2="47154"/>
                        <a14:foregroundMark x1="61841" y1="44253" x2="61841" y2="44253"/>
                        <a14:foregroundMark x1="61357" y1="50376" x2="61357" y2="50376"/>
                        <a14:foregroundMark x1="61357" y1="53383" x2="61357" y2="53383"/>
                        <a14:foregroundMark x1="61357" y1="55317" x2="61357" y2="55317"/>
                        <a14:foregroundMark x1="61236" y1="58217" x2="61236" y2="58217"/>
                        <a14:foregroundMark x1="61599" y1="60580" x2="61599" y2="60580"/>
                        <a14:foregroundMark x1="58449" y1="62728" x2="58449" y2="62728"/>
                        <a14:foregroundMark x1="55966" y1="62728" x2="55966" y2="62728"/>
                        <a14:foregroundMark x1="54270" y1="62084" x2="54270" y2="62084"/>
                        <a14:foregroundMark x1="52938" y1="61869" x2="52938" y2="61869"/>
                        <a14:foregroundMark x1="51726" y1="61654" x2="51726" y2="61654"/>
                        <a14:foregroundMark x1="48758" y1="61224" x2="48758" y2="61224"/>
                        <a14:foregroundMark x1="47668" y1="60150" x2="47668" y2="60150"/>
                        <a14:foregroundMark x1="47668" y1="37594" x2="47668" y2="37594"/>
                        <a14:foregroundMark x1="47547" y1="41676" x2="47547" y2="41676"/>
                        <a14:foregroundMark x1="47668" y1="43394" x2="47668" y2="43394"/>
                        <a14:foregroundMark x1="47668" y1="45113" x2="47668" y2="45113"/>
                        <a14:foregroundMark x1="52211" y1="31686" x2="52211" y2="31686"/>
                        <a14:foregroundMark x1="53664" y1="31042" x2="53664" y2="31042"/>
                        <a14:foregroundMark x1="61599" y1="35553" x2="61599" y2="35553"/>
                        <a14:foregroundMark x1="47486" y1="56606" x2="47486" y2="56606"/>
                        <a14:foregroundMark x1="47305" y1="57573" x2="47305" y2="57573"/>
                        <a14:foregroundMark x1="61781" y1="57895" x2="61781" y2="57895"/>
                        <a14:foregroundMark x1="61781" y1="40816" x2="61781" y2="40816"/>
                        <a14:foregroundMark x1="61478" y1="38238" x2="61478" y2="38238"/>
                        <a14:foregroundMark x1="61417" y1="34049" x2="61417" y2="34049"/>
                        <a14:foregroundMark x1="61357" y1="32438" x2="61357" y2="32438"/>
                        <a14:foregroundMark x1="61236" y1="31257" x2="61236" y2="31257"/>
                        <a14:foregroundMark x1="59782" y1="62513" x2="59782" y2="62513"/>
                        <a14:foregroundMark x1="59419" y1="62513" x2="59419" y2="62513"/>
                        <a14:foregroundMark x1="57056" y1="62084" x2="57056" y2="62084"/>
                        <a14:foregroundMark x1="54512" y1="48228" x2="54512" y2="48228"/>
                        <a14:foregroundMark x1="52211" y1="41890" x2="52211" y2="41890"/>
                        <a14:foregroundMark x1="57844" y1="39313" x2="57844" y2="39313"/>
                        <a14:foregroundMark x1="58995" y1="46617" x2="58995" y2="46617"/>
                        <a14:foregroundMark x1="54512" y1="56713" x2="54512" y2="56713"/>
                        <a14:backgroundMark x1="26711" y1="29323" x2="26711" y2="29323"/>
                        <a14:backgroundMark x1="28346" y1="21267" x2="28346" y2="21267"/>
                        <a14:backgroundMark x1="28044" y1="80236" x2="28044" y2="80236"/>
                        <a14:backgroundMark x1="28407" y1="82170" x2="28407" y2="82170"/>
                        <a14:backgroundMark x1="29073" y1="83888" x2="29073" y2="83888"/>
                        <a14:backgroundMark x1="28649" y1="75618" x2="28649" y2="756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99"/>
          <a:stretch/>
        </p:blipFill>
        <p:spPr>
          <a:xfrm rot="5400000">
            <a:off x="2158377" y="4277957"/>
            <a:ext cx="2977442" cy="2182644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9" b="89903" l="182" r="89945">
                        <a14:foregroundMark x1="57480" y1="38776" x2="57480" y2="38776"/>
                        <a14:foregroundMark x1="62023" y1="45865" x2="62023" y2="45865"/>
                        <a14:foregroundMark x1="66929" y1="54458" x2="66929" y2="54458"/>
                        <a14:foregroundMark x1="56814" y1="55854" x2="56814" y2="55854"/>
                        <a14:foregroundMark x1="55421" y1="63910" x2="55421" y2="63910"/>
                        <a14:foregroundMark x1="79164" y1="64876" x2="79164" y2="64876"/>
                        <a14:foregroundMark x1="79467" y1="42213" x2="79467" y2="42213"/>
                        <a14:foregroundMark x1="57359" y1="42750" x2="57359" y2="42750"/>
                        <a14:foregroundMark x1="50212" y1="55639" x2="50212" y2="55639"/>
                        <a14:foregroundMark x1="43852" y1="51450" x2="43852" y2="51450"/>
                        <a14:foregroundMark x1="43428" y1="49731" x2="43428" y2="49731"/>
                        <a14:foregroundMark x1="38098" y1="50054" x2="38098" y2="50054"/>
                        <a14:foregroundMark x1="51969" y1="58110" x2="51969" y2="58110"/>
                        <a14:foregroundMark x1="47850" y1="57358" x2="47850" y2="57358"/>
                        <a14:foregroundMark x1="47971" y1="54458" x2="47971" y2="54458"/>
                        <a14:foregroundMark x1="46214" y1="52739" x2="46214" y2="52739"/>
                        <a14:foregroundMark x1="53240" y1="55639" x2="53240" y2="55639"/>
                        <a14:foregroundMark x1="67232" y1="31042" x2="67232" y2="31042"/>
                        <a14:foregroundMark x1="50575" y1="58324" x2="50575" y2="58324"/>
                        <a14:foregroundMark x1="46214" y1="56606" x2="46214" y2="566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15975" y="1948700"/>
            <a:ext cx="6858000" cy="386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96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82" b="89796" l="5391" r="100000">
                        <a14:foregroundMark x1="52695" y1="54780" x2="52695" y2="547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05818" y="2681212"/>
            <a:ext cx="4824537" cy="271971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620" b="84300" l="0" r="840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284" r="16181" b="26284"/>
          <a:stretch/>
        </p:blipFill>
        <p:spPr>
          <a:xfrm rot="5400000">
            <a:off x="1003918" y="2820618"/>
            <a:ext cx="5826440" cy="185862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89" b="89903" l="2544" r="97396">
                        <a14:foregroundMark x1="78861" y1="46402" x2="78861" y2="46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866" r="17051" b="22866"/>
          <a:stretch/>
        </p:blipFill>
        <p:spPr>
          <a:xfrm rot="5400000">
            <a:off x="3270957" y="2920049"/>
            <a:ext cx="5688633" cy="209802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16354" y1="14071" x2="16354" y2="14071"/>
                        <a14:foregroundMark x1="27862" y1="13534" x2="27862" y2="13534"/>
                        <a14:foregroundMark x1="17868" y1="22556" x2="17868" y2="22556"/>
                        <a14:foregroundMark x1="12053" y1="50591" x2="12053" y2="50591"/>
                        <a14:foregroundMark x1="11084" y1="53813" x2="11084" y2="53813"/>
                        <a14:foregroundMark x1="33677" y1="41890" x2="33677" y2="41890"/>
                        <a14:foregroundMark x1="38462" y1="43609" x2="38462" y2="43609"/>
                        <a14:foregroundMark x1="90430" y1="33512" x2="90430" y2="33512"/>
                        <a14:foregroundMark x1="92187" y1="29646" x2="92187" y2="29646"/>
                        <a14:foregroundMark x1="5451" y1="34264" x2="5451" y2="34264"/>
                        <a14:foregroundMark x1="47971" y1="43609" x2="47971" y2="43609"/>
                        <a14:foregroundMark x1="42706" y1="19466" x2="42706" y2="19466"/>
                        <a14:foregroundMark x1="30769" y1="22920" x2="30769" y2="229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795083" y="2628796"/>
            <a:ext cx="4697759" cy="264824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16354" y1="14071" x2="16354" y2="14071"/>
                        <a14:foregroundMark x1="27862" y1="13534" x2="27862" y2="13534"/>
                        <a14:foregroundMark x1="17868" y1="22556" x2="17868" y2="22556"/>
                        <a14:foregroundMark x1="12053" y1="50591" x2="12053" y2="50591"/>
                        <a14:foregroundMark x1="11084" y1="53813" x2="11084" y2="53813"/>
                        <a14:foregroundMark x1="33677" y1="41890" x2="33677" y2="41890"/>
                        <a14:foregroundMark x1="38462" y1="43609" x2="38462" y2="43609"/>
                        <a14:foregroundMark x1="90430" y1="33512" x2="90430" y2="33512"/>
                        <a14:foregroundMark x1="92187" y1="29646" x2="92187" y2="29646"/>
                        <a14:foregroundMark x1="5451" y1="34264" x2="5451" y2="34264"/>
                        <a14:foregroundMark x1="47971" y1="43609" x2="47971" y2="43609"/>
                        <a14:foregroundMark x1="42706" y1="19466" x2="42706" y2="19466"/>
                        <a14:foregroundMark x1="30769" y1="22920" x2="30769" y2="229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42683" y="2781196"/>
            <a:ext cx="4697759" cy="264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90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04" b="95489" l="0" r="89885">
                        <a14:foregroundMark x1="9146" y1="24490" x2="9146" y2="24490"/>
                        <a14:foregroundMark x1="11811" y1="36735" x2="11811" y2="36735"/>
                        <a14:foregroundMark x1="17807" y1="51665" x2="17807" y2="51665"/>
                        <a14:foregroundMark x1="25803" y1="46617" x2="25803" y2="46617"/>
                        <a14:foregroundMark x1="31799" y1="37916" x2="31799" y2="37916"/>
                        <a14:foregroundMark x1="30709" y1="61547" x2="30709" y2="61547"/>
                        <a14:foregroundMark x1="30709" y1="73362" x2="30709" y2="73362"/>
                        <a14:foregroundMark x1="21805" y1="65091" x2="21805" y2="65091"/>
                        <a14:foregroundMark x1="5391" y1="74221" x2="5391" y2="74221"/>
                        <a14:foregroundMark x1="17383" y1="70247" x2="17383" y2="70247"/>
                        <a14:foregroundMark x1="11145" y1="62728" x2="11145" y2="62728"/>
                        <a14:foregroundMark x1="22714" y1="75403" x2="22714" y2="75403"/>
                        <a14:foregroundMark x1="28468" y1="79270" x2="28468" y2="79270"/>
                        <a14:foregroundMark x1="24470" y1="79699" x2="24470" y2="79699"/>
                        <a14:foregroundMark x1="27377" y1="32760" x2="27377" y2="32760"/>
                        <a14:foregroundMark x1="33616" y1="17401" x2="33616" y2="17401"/>
                        <a14:foregroundMark x1="31799" y1="44576" x2="31799" y2="44576"/>
                        <a14:foregroundMark x1="50697" y1="58754" x2="50697" y2="58754"/>
                        <a14:foregroundMark x1="60024" y1="44253" x2="60024" y2="44253"/>
                        <a14:foregroundMark x1="32950" y1="26853" x2="32950" y2="26853"/>
                        <a14:foregroundMark x1="36705" y1="15789" x2="36705" y2="15789"/>
                        <a14:foregroundMark x1="36947" y1="75403" x2="36947" y2="75403"/>
                        <a14:foregroundMark x1="41127" y1="80451" x2="41127" y2="80451"/>
                        <a14:foregroundMark x1="57783" y1="23201" x2="57783" y2="23201"/>
                        <a14:foregroundMark x1="42944" y1="12030" x2="42944" y2="12030"/>
                        <a14:foregroundMark x1="39431" y1="9667" x2="39431" y2="9667"/>
                        <a14:foregroundMark x1="34282" y1="12567" x2="34282" y2="12567"/>
                        <a14:foregroundMark x1="45669" y1="10741" x2="45669" y2="10741"/>
                        <a14:foregroundMark x1="47789" y1="8271" x2="47789" y2="8271"/>
                        <a14:foregroundMark x1="49788" y1="9023" x2="49788" y2="9023"/>
                        <a14:foregroundMark x1="39431" y1="79699" x2="39431" y2="79699"/>
                        <a14:foregroundMark x1="35433" y1="82170" x2="35433" y2="82170"/>
                        <a14:foregroundMark x1="37250" y1="84640" x2="37250" y2="84640"/>
                        <a14:foregroundMark x1="41308" y1="85392" x2="41308" y2="85392"/>
                        <a14:foregroundMark x1="47547" y1="83351" x2="47547" y2="83351"/>
                        <a14:foregroundMark x1="44700" y1="84103" x2="44700" y2="84103"/>
                        <a14:foregroundMark x1="45488" y1="87755" x2="45488" y2="87755"/>
                        <a14:foregroundMark x1="40521" y1="87111" x2="40521" y2="87111"/>
                        <a14:foregroundMark x1="42217" y1="87111" x2="42217" y2="87111"/>
                        <a14:foregroundMark x1="40521" y1="88400" x2="40521" y2="88400"/>
                        <a14:foregroundMark x1="49970" y1="85392" x2="49970" y2="85392"/>
                        <a14:foregroundMark x1="44155" y1="88722" x2="44155" y2="88722"/>
                        <a14:foregroundMark x1="37916" y1="11923" x2="37916" y2="11923"/>
                        <a14:foregroundMark x1="35918" y1="12245" x2="35918" y2="12245"/>
                        <a14:foregroundMark x1="32102" y1="14286" x2="32102" y2="14286"/>
                        <a14:backgroundMark x1="30588" y1="9989" x2="30588" y2="9989"/>
                        <a14:backgroundMark x1="31738" y1="92911" x2="31738" y2="929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6501"/>
          <a:stretch/>
        </p:blipFill>
        <p:spPr>
          <a:xfrm rot="5400000">
            <a:off x="-900610" y="2720123"/>
            <a:ext cx="5040561" cy="386602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4" b="93961" l="0" r="8992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553"/>
          <a:stretch/>
        </p:blipFill>
        <p:spPr>
          <a:xfrm rot="5400000">
            <a:off x="3198016" y="2847107"/>
            <a:ext cx="5484271" cy="345638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84" b="89936" l="0" r="89968">
                        <a14:foregroundMark x1="67317" y1="55717" x2="67317" y2="55717"/>
                        <a14:foregroundMark x1="66954" y1="44203" x2="66954" y2="44203"/>
                        <a14:foregroundMark x1="67317" y1="37118" x2="67317" y2="371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926"/>
          <a:stretch/>
        </p:blipFill>
        <p:spPr>
          <a:xfrm rot="5400000">
            <a:off x="6785280" y="2683394"/>
            <a:ext cx="5349774" cy="363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425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460" b="74329" l="0" r="84434">
                        <a14:foregroundMark x1="20594" y1="68636" x2="20594" y2="68636"/>
                        <a14:foregroundMark x1="24167" y1="66595" x2="24167" y2="665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078" r="14911" b="23186"/>
          <a:stretch/>
        </p:blipFill>
        <p:spPr>
          <a:xfrm rot="5700000">
            <a:off x="2162853" y="2274499"/>
            <a:ext cx="5835377" cy="246406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4" b="73108" l="0" r="8992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47" r="10296" b="27765"/>
          <a:stretch/>
        </p:blipFill>
        <p:spPr>
          <a:xfrm rot="5400000">
            <a:off x="4391980" y="2024844"/>
            <a:ext cx="6264696" cy="2448272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23" b="89936" l="0" r="92465">
                        <a14:foregroundMark x1="9079" y1="29630" x2="9079" y2="29630"/>
                        <a14:foregroundMark x1="69088" y1="25121" x2="69088" y2="25121"/>
                        <a14:foregroundMark x1="70222" y1="73349" x2="70222" y2="73349"/>
                        <a14:foregroundMark x1="75987" y1="73188" x2="75987" y2="73188"/>
                        <a14:foregroundMark x1="77576" y1="75121" x2="77576" y2="75121"/>
                        <a14:foregroundMark x1="78121" y1="76087" x2="78121" y2="760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901088" y="1802642"/>
            <a:ext cx="6408712" cy="361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681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590" b="97315" l="0" r="8358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199" r="17451"/>
          <a:stretch/>
        </p:blipFill>
        <p:spPr>
          <a:xfrm rot="5400000">
            <a:off x="-1612597" y="2196773"/>
            <a:ext cx="5661248" cy="3085142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82" b="96778" l="0" r="69049">
                        <a14:foregroundMark x1="64567" y1="49731" x2="64567" y2="49731"/>
                        <a14:foregroundMark x1="63537" y1="46079" x2="63537" y2="46079"/>
                        <a14:foregroundMark x1="64749" y1="50483" x2="64749" y2="50483"/>
                        <a14:foregroundMark x1="64809" y1="55102" x2="64809" y2="55102"/>
                        <a14:foregroundMark x1="64204" y1="60473" x2="64204" y2="60473"/>
                        <a14:foregroundMark x1="64022" y1="62299" x2="64022" y2="62299"/>
                        <a14:foregroundMark x1="64143" y1="65091" x2="64143" y2="65091"/>
                        <a14:foregroundMark x1="63901" y1="65951" x2="63901" y2="65951"/>
                        <a14:foregroundMark x1="65354" y1="78518" x2="65354" y2="78518"/>
                        <a14:foregroundMark x1="64567" y1="72503" x2="64567" y2="72503"/>
                        <a14:foregroundMark x1="64204" y1="53061" x2="64204" y2="53061"/>
                        <a14:foregroundMark x1="65778" y1="31686" x2="65778" y2="31686"/>
                        <a14:foregroundMark x1="67535" y1="32116" x2="67535" y2="32116"/>
                        <a14:backgroundMark x1="7571" y1="31364" x2="7571" y2="31364"/>
                        <a14:backgroundMark x1="8722" y1="84962" x2="8722" y2="849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1100"/>
          <a:stretch/>
        </p:blipFill>
        <p:spPr>
          <a:xfrm rot="5400000">
            <a:off x="2486257" y="2202375"/>
            <a:ext cx="4725146" cy="3866029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0" r="21251"/>
          <a:stretch/>
        </p:blipFill>
        <p:spPr>
          <a:xfrm rot="5400000">
            <a:off x="5820938" y="1806329"/>
            <a:ext cx="4536506" cy="386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79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l="31100" t="19173" r="33069"/>
          <a:stretch/>
        </p:blipFill>
        <p:spPr>
          <a:xfrm>
            <a:off x="1842499" y="1226952"/>
            <a:ext cx="3672408" cy="4444124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31888" t="52903" r="43145" b="3760"/>
          <a:stretch/>
        </p:blipFill>
        <p:spPr>
          <a:xfrm>
            <a:off x="474347" y="3531208"/>
            <a:ext cx="2160240" cy="2011579"/>
          </a:xfrm>
          <a:prstGeom prst="rect">
            <a:avLst/>
          </a:prstGeom>
        </p:spPr>
      </p:pic>
      <p:sp>
        <p:nvSpPr>
          <p:cNvPr id="6" name="Ellipse 5"/>
          <p:cNvSpPr/>
          <p:nvPr/>
        </p:nvSpPr>
        <p:spPr>
          <a:xfrm>
            <a:off x="42299" y="3242462"/>
            <a:ext cx="2736304" cy="258907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/>
          <p:cNvCxnSpPr>
            <a:stCxn id="6" idx="6"/>
          </p:cNvCxnSpPr>
          <p:nvPr/>
        </p:nvCxnSpPr>
        <p:spPr>
          <a:xfrm flipV="1">
            <a:off x="2778603" y="4490936"/>
            <a:ext cx="456079" cy="4606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l="37400" t="21374" r="24406" b="6696"/>
          <a:stretch/>
        </p:blipFill>
        <p:spPr>
          <a:xfrm>
            <a:off x="6700076" y="2700060"/>
            <a:ext cx="2088232" cy="2109760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6376040" y="2451088"/>
            <a:ext cx="2736304" cy="258907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" name="Gerader Verbinder 19"/>
          <p:cNvCxnSpPr>
            <a:endCxn id="19" idx="2"/>
          </p:cNvCxnSpPr>
          <p:nvPr/>
        </p:nvCxnSpPr>
        <p:spPr>
          <a:xfrm flipV="1">
            <a:off x="5052409" y="3745624"/>
            <a:ext cx="1323631" cy="10218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846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29919" t="25045" r="44881" b="860"/>
          <a:stretch/>
        </p:blipFill>
        <p:spPr>
          <a:xfrm>
            <a:off x="1835696" y="-315416"/>
            <a:ext cx="4608512" cy="726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37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l="42034" t="19003" r="44185" b="63382"/>
          <a:stretch/>
        </p:blipFill>
        <p:spPr>
          <a:xfrm>
            <a:off x="-847273" y="726934"/>
            <a:ext cx="2520280" cy="1728192"/>
          </a:xfrm>
          <a:prstGeom prst="rect">
            <a:avLst/>
          </a:prstGeom>
        </p:spPr>
      </p:pic>
      <p:sp>
        <p:nvSpPr>
          <p:cNvPr id="2" name="Ellipse 1"/>
          <p:cNvSpPr/>
          <p:nvPr/>
        </p:nvSpPr>
        <p:spPr>
          <a:xfrm>
            <a:off x="-972616" y="476672"/>
            <a:ext cx="2520280" cy="244827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29919" t="25045" r="44881" b="860"/>
          <a:stretch/>
        </p:blipFill>
        <p:spPr>
          <a:xfrm>
            <a:off x="1835696" y="-315416"/>
            <a:ext cx="4608512" cy="726927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/>
          <a:srcRect l="42473" t="33033" r="36265" b="36874"/>
          <a:stretch/>
        </p:blipFill>
        <p:spPr>
          <a:xfrm>
            <a:off x="6606897" y="2455126"/>
            <a:ext cx="3888432" cy="2952328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6901297" y="1951069"/>
            <a:ext cx="4170095" cy="4104455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/>
          <p:cNvCxnSpPr>
            <a:stCxn id="2" idx="6"/>
          </p:cNvCxnSpPr>
          <p:nvPr/>
        </p:nvCxnSpPr>
        <p:spPr>
          <a:xfrm flipV="1">
            <a:off x="1547664" y="1556792"/>
            <a:ext cx="1008112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>
            <a:endCxn id="7" idx="2"/>
          </p:cNvCxnSpPr>
          <p:nvPr/>
        </p:nvCxnSpPr>
        <p:spPr>
          <a:xfrm>
            <a:off x="5364088" y="3140968"/>
            <a:ext cx="1537209" cy="8623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848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29131" t="15503" r="29131" b="12567"/>
          <a:stretch/>
        </p:blipFill>
        <p:spPr>
          <a:xfrm>
            <a:off x="1259632" y="404664"/>
            <a:ext cx="6698213" cy="61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57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3456029" y="1295594"/>
            <a:ext cx="2557702" cy="3778467"/>
            <a:chOff x="3456029" y="1295594"/>
            <a:chExt cx="2557702" cy="3778467"/>
          </a:xfrm>
        </p:grpSpPr>
        <p:grpSp>
          <p:nvGrpSpPr>
            <p:cNvPr id="13" name="Gruppieren 12"/>
            <p:cNvGrpSpPr/>
            <p:nvPr/>
          </p:nvGrpSpPr>
          <p:grpSpPr>
            <a:xfrm flipH="1">
              <a:off x="3456029" y="1295594"/>
              <a:ext cx="2557702" cy="3778467"/>
              <a:chOff x="3656880" y="1432091"/>
              <a:chExt cx="2557702" cy="3778467"/>
            </a:xfrm>
          </p:grpSpPr>
          <p:sp>
            <p:nvSpPr>
              <p:cNvPr id="7" name="Ellipse 6"/>
              <p:cNvSpPr/>
              <p:nvPr/>
            </p:nvSpPr>
            <p:spPr>
              <a:xfrm>
                <a:off x="4499992" y="1432091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" name="Trapezoid 1"/>
              <p:cNvSpPr/>
              <p:nvPr/>
            </p:nvSpPr>
            <p:spPr>
              <a:xfrm flipV="1">
                <a:off x="4730333" y="1988840"/>
                <a:ext cx="453718" cy="1232120"/>
              </a:xfrm>
              <a:prstGeom prst="trapezoi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Ellipse 7"/>
              <p:cNvSpPr/>
              <p:nvPr/>
            </p:nvSpPr>
            <p:spPr>
              <a:xfrm>
                <a:off x="4550296" y="2924944"/>
                <a:ext cx="813792" cy="7703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" name="Freihandform 2"/>
              <p:cNvSpPr/>
              <p:nvPr/>
            </p:nvSpPr>
            <p:spPr>
              <a:xfrm rot="20443580">
                <a:off x="5066352" y="3173424"/>
                <a:ext cx="1148230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Freihandform 10"/>
              <p:cNvSpPr/>
              <p:nvPr/>
            </p:nvSpPr>
            <p:spPr>
              <a:xfrm rot="1151452" flipH="1">
                <a:off x="3656880" y="3205342"/>
                <a:ext cx="1117956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Textfeld 11"/>
            <p:cNvSpPr txBox="1"/>
            <p:nvPr/>
          </p:nvSpPr>
          <p:spPr>
            <a:xfrm>
              <a:off x="3910776" y="4174669"/>
              <a:ext cx="1627369" cy="486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de-DE" sz="3200" b="1" dirty="0" smtClean="0">
                  <a:latin typeface="GOST Common" panose="020B0604020202020204" pitchFamily="34" charset="0"/>
                </a:rPr>
                <a:t>WALTER</a:t>
              </a:r>
              <a:endParaRPr lang="de-DE" sz="3200" b="1" dirty="0">
                <a:latin typeface="GOST Common" panose="020B0604020202020204" pitchFamily="34" charset="0"/>
              </a:endParaRPr>
            </a:p>
          </p:txBody>
        </p:sp>
      </p:grpSp>
      <p:sp>
        <p:nvSpPr>
          <p:cNvPr id="5" name="Ellipse 4"/>
          <p:cNvSpPr/>
          <p:nvPr/>
        </p:nvSpPr>
        <p:spPr>
          <a:xfrm>
            <a:off x="4350783" y="1698582"/>
            <a:ext cx="243360" cy="2311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4829365" y="1698583"/>
            <a:ext cx="246691" cy="2318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/>
        </p:nvSpPr>
        <p:spPr>
          <a:xfrm>
            <a:off x="4880352" y="1798216"/>
            <a:ext cx="94291" cy="939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/>
        </p:nvSpPr>
        <p:spPr>
          <a:xfrm>
            <a:off x="4447416" y="1807837"/>
            <a:ext cx="94291" cy="939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290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9763" t="22109" r="40944"/>
          <a:stretch/>
        </p:blipFill>
        <p:spPr>
          <a:xfrm>
            <a:off x="2843808" y="1768382"/>
            <a:ext cx="2127888" cy="460851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l="41338" t="16971" r="39369"/>
          <a:stretch/>
        </p:blipFill>
        <p:spPr>
          <a:xfrm>
            <a:off x="5272252" y="1666407"/>
            <a:ext cx="2016224" cy="465470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/>
          <a:srcRect l="35038" t="53670" r="50394" b="6696"/>
          <a:stretch/>
        </p:blipFill>
        <p:spPr>
          <a:xfrm>
            <a:off x="1057174" y="4457725"/>
            <a:ext cx="1086382" cy="1585531"/>
          </a:xfrm>
          <a:prstGeom prst="rect">
            <a:avLst/>
          </a:prstGeom>
        </p:spPr>
      </p:pic>
      <p:sp>
        <p:nvSpPr>
          <p:cNvPr id="9" name="Ellipse 8"/>
          <p:cNvSpPr/>
          <p:nvPr/>
        </p:nvSpPr>
        <p:spPr>
          <a:xfrm>
            <a:off x="679916" y="1666407"/>
            <a:ext cx="2163892" cy="208823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/>
          <p:cNvCxnSpPr>
            <a:stCxn id="9" idx="6"/>
          </p:cNvCxnSpPr>
          <p:nvPr/>
        </p:nvCxnSpPr>
        <p:spPr>
          <a:xfrm>
            <a:off x="2843808" y="2710523"/>
            <a:ext cx="240387" cy="112687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5"/>
          <a:srcRect l="40550" t="28714" r="50000" b="34746"/>
          <a:stretch/>
        </p:blipFill>
        <p:spPr>
          <a:xfrm>
            <a:off x="1322732" y="1799629"/>
            <a:ext cx="878261" cy="1821785"/>
          </a:xfrm>
          <a:prstGeom prst="rect">
            <a:avLst/>
          </a:prstGeom>
        </p:spPr>
      </p:pic>
      <p:sp>
        <p:nvSpPr>
          <p:cNvPr id="14" name="Ellipse 13"/>
          <p:cNvSpPr/>
          <p:nvPr/>
        </p:nvSpPr>
        <p:spPr>
          <a:xfrm>
            <a:off x="691952" y="4301480"/>
            <a:ext cx="2163892" cy="208823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r Verbinder 14"/>
          <p:cNvCxnSpPr/>
          <p:nvPr/>
        </p:nvCxnSpPr>
        <p:spPr>
          <a:xfrm>
            <a:off x="2751972" y="4869160"/>
            <a:ext cx="356388" cy="180020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28667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35431" t="29449" r="47244" b="2291"/>
          <a:stretch/>
        </p:blipFill>
        <p:spPr>
          <a:xfrm rot="60000" flipH="1">
            <a:off x="3886458" y="1364782"/>
            <a:ext cx="1880373" cy="397442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l="41756" t="56495" r="45570" b="2291"/>
          <a:stretch/>
        </p:blipFill>
        <p:spPr>
          <a:xfrm>
            <a:off x="6528648" y="3428028"/>
            <a:ext cx="1320921" cy="230425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/>
          <a:srcRect l="24407" t="11100" r="51181" b="3759"/>
          <a:stretch/>
        </p:blipFill>
        <p:spPr>
          <a:xfrm>
            <a:off x="107504" y="-608395"/>
            <a:ext cx="3744416" cy="7005682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5801370" y="3284012"/>
            <a:ext cx="2540258" cy="2592288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/>
          <p:cNvCxnSpPr>
            <a:endCxn id="5" idx="2"/>
          </p:cNvCxnSpPr>
          <p:nvPr/>
        </p:nvCxnSpPr>
        <p:spPr>
          <a:xfrm>
            <a:off x="5009282" y="4148108"/>
            <a:ext cx="792088" cy="432048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627774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2"/>
          <a:srcRect l="28344" t="38990" r="42519" b="1558"/>
          <a:stretch/>
        </p:blipFill>
        <p:spPr>
          <a:xfrm>
            <a:off x="-684584" y="116632"/>
            <a:ext cx="5328592" cy="5832648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3"/>
          <a:srcRect l="30313" t="78625" r="44882" b="1943"/>
          <a:stretch/>
        </p:blipFill>
        <p:spPr>
          <a:xfrm>
            <a:off x="5325613" y="3032956"/>
            <a:ext cx="3635896" cy="1527897"/>
          </a:xfrm>
          <a:prstGeom prst="rect">
            <a:avLst/>
          </a:prstGeom>
        </p:spPr>
      </p:pic>
      <p:sp>
        <p:nvSpPr>
          <p:cNvPr id="14" name="Ellipse 13"/>
          <p:cNvSpPr/>
          <p:nvPr/>
        </p:nvSpPr>
        <p:spPr>
          <a:xfrm>
            <a:off x="5240050" y="1844824"/>
            <a:ext cx="3796446" cy="36004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r Verbinder 14"/>
          <p:cNvCxnSpPr>
            <a:endCxn id="14" idx="2"/>
          </p:cNvCxnSpPr>
          <p:nvPr/>
        </p:nvCxnSpPr>
        <p:spPr>
          <a:xfrm flipV="1">
            <a:off x="3491880" y="3645024"/>
            <a:ext cx="1748170" cy="1152128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62138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l="26770" t="37523" r="38187" b="8898"/>
          <a:stretch/>
        </p:blipFill>
        <p:spPr>
          <a:xfrm>
            <a:off x="5436096" y="3068960"/>
            <a:ext cx="2952328" cy="2421573"/>
          </a:xfrm>
          <a:prstGeom prst="rect">
            <a:avLst/>
          </a:prstGeom>
        </p:spPr>
      </p:pic>
      <p:sp>
        <p:nvSpPr>
          <p:cNvPr id="2" name="Ellipse 1"/>
          <p:cNvSpPr/>
          <p:nvPr/>
        </p:nvSpPr>
        <p:spPr>
          <a:xfrm>
            <a:off x="5292080" y="2636912"/>
            <a:ext cx="3384376" cy="345638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/>
          <a:srcRect l="26769" t="41191" r="38188" b="1558"/>
          <a:stretch/>
        </p:blipFill>
        <p:spPr>
          <a:xfrm>
            <a:off x="74270" y="1556792"/>
            <a:ext cx="4929778" cy="4320480"/>
          </a:xfrm>
          <a:prstGeom prst="rect">
            <a:avLst/>
          </a:prstGeom>
        </p:spPr>
      </p:pic>
      <p:cxnSp>
        <p:nvCxnSpPr>
          <p:cNvPr id="7" name="Gerader Verbinder 6"/>
          <p:cNvCxnSpPr>
            <a:endCxn id="2" idx="2"/>
          </p:cNvCxnSpPr>
          <p:nvPr/>
        </p:nvCxnSpPr>
        <p:spPr>
          <a:xfrm flipV="1">
            <a:off x="3995936" y="4365104"/>
            <a:ext cx="1296144" cy="1296144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375052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2"/>
          <a:srcRect l="48606" t="45180" r="38707" b="30354"/>
          <a:stretch/>
        </p:blipFill>
        <p:spPr>
          <a:xfrm>
            <a:off x="5868144" y="2492896"/>
            <a:ext cx="2088232" cy="216024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27169" t="10275" r="25582" b="6052"/>
          <a:stretch/>
        </p:blipFill>
        <p:spPr>
          <a:xfrm>
            <a:off x="1547664" y="1772816"/>
            <a:ext cx="3456384" cy="3283565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>
            <a:off x="5436096" y="2204864"/>
            <a:ext cx="2880320" cy="273630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>
            <a:endCxn id="8" idx="2"/>
          </p:cNvCxnSpPr>
          <p:nvPr/>
        </p:nvCxnSpPr>
        <p:spPr>
          <a:xfrm>
            <a:off x="3707904" y="3573016"/>
            <a:ext cx="1728192" cy="0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842285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3856" t="10365" r="33856" b="2289"/>
          <a:stretch/>
        </p:blipFill>
        <p:spPr>
          <a:xfrm>
            <a:off x="2699792" y="548680"/>
            <a:ext cx="4018997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46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34644" t="10365" r="34644" b="1558"/>
          <a:stretch/>
        </p:blipFill>
        <p:spPr>
          <a:xfrm>
            <a:off x="2843808" y="548680"/>
            <a:ext cx="3744416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00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31101" t="20641" r="31494"/>
          <a:stretch/>
        </p:blipFill>
        <p:spPr>
          <a:xfrm>
            <a:off x="2339752" y="692696"/>
            <a:ext cx="4879435" cy="555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97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08384" y="952411"/>
            <a:ext cx="5534025" cy="49149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83768" y="692696"/>
            <a:ext cx="5591175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801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hteck 63"/>
          <p:cNvSpPr/>
          <p:nvPr/>
        </p:nvSpPr>
        <p:spPr>
          <a:xfrm>
            <a:off x="8012540" y="2626947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</a:t>
            </a:r>
          </a:p>
        </p:txBody>
      </p:sp>
      <p:cxnSp>
        <p:nvCxnSpPr>
          <p:cNvPr id="98" name="Gewinkelte Verbindung 97"/>
          <p:cNvCxnSpPr>
            <a:stCxn id="96" idx="3"/>
            <a:endCxn id="64" idx="1"/>
          </p:cNvCxnSpPr>
          <p:nvPr/>
        </p:nvCxnSpPr>
        <p:spPr>
          <a:xfrm flipV="1">
            <a:off x="6372200" y="2832119"/>
            <a:ext cx="1640340" cy="514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uppieren 111"/>
          <p:cNvGrpSpPr/>
          <p:nvPr/>
        </p:nvGrpSpPr>
        <p:grpSpPr>
          <a:xfrm>
            <a:off x="6083077" y="2584453"/>
            <a:ext cx="361131" cy="568502"/>
            <a:chOff x="3563886" y="3140968"/>
            <a:chExt cx="361131" cy="1663968"/>
          </a:xfrm>
          <a:noFill/>
        </p:grpSpPr>
        <p:sp>
          <p:nvSpPr>
            <p:cNvPr id="104" name="Rechteck 103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5" name="Rechteck 104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Rechteck 105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Rechteck 106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8" name="Rechteck 107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9" name="Rechteck 108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0" name="Rechteck 109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1" name="Rechteck 110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53" name="Textfeld 152"/>
          <p:cNvSpPr txBox="1"/>
          <p:nvPr/>
        </p:nvSpPr>
        <p:spPr>
          <a:xfrm>
            <a:off x="2728480" y="1634414"/>
            <a:ext cx="1699504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1050" i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 err="1" smtClean="0"/>
              <a:t>Trajectory</a:t>
            </a:r>
            <a:r>
              <a:rPr lang="de-DE" dirty="0" smtClean="0"/>
              <a:t> </a:t>
            </a:r>
            <a:r>
              <a:rPr lang="de-DE" dirty="0" err="1" smtClean="0"/>
              <a:t>Execution</a:t>
            </a:r>
            <a:endParaRPr lang="de-DE" dirty="0"/>
          </a:p>
          <a:p>
            <a:r>
              <a:rPr lang="de-DE" dirty="0" err="1" smtClean="0"/>
              <a:t>Kinematics</a:t>
            </a:r>
            <a:endParaRPr lang="de-DE" dirty="0" smtClean="0"/>
          </a:p>
          <a:p>
            <a:r>
              <a:rPr lang="de-DE" dirty="0" smtClean="0"/>
              <a:t>(Webserver)</a:t>
            </a:r>
            <a:endParaRPr lang="de-DE" dirty="0"/>
          </a:p>
        </p:txBody>
      </p:sp>
      <p:sp>
        <p:nvSpPr>
          <p:cNvPr id="151" name="Rechteck 150"/>
          <p:cNvSpPr/>
          <p:nvPr/>
        </p:nvSpPr>
        <p:spPr>
          <a:xfrm>
            <a:off x="2984073" y="2321119"/>
            <a:ext cx="1231638" cy="10156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de-DE" sz="1050" b="1" dirty="0" err="1">
                <a:latin typeface="Segoe UI" panose="020B0502040204020203" pitchFamily="34" charset="0"/>
                <a:cs typeface="Segoe UI" panose="020B0502040204020203" pitchFamily="34" charset="0"/>
              </a:rPr>
              <a:t>rajectory</a:t>
            </a:r>
            <a:r>
              <a:rPr lang="de-DE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Board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Odroid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XU4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Linux C++</a:t>
            </a: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Mongoose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Webserver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0" name="Rechteck 209"/>
          <p:cNvSpPr/>
          <p:nvPr/>
        </p:nvSpPr>
        <p:spPr>
          <a:xfrm>
            <a:off x="784263" y="2321119"/>
            <a:ext cx="1080120" cy="10156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dirty="0" err="1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b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Planner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Visual UI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Animation</a:t>
            </a: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openGL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Glut, GLUI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2" name="Textfeld 151"/>
          <p:cNvSpPr txBox="1"/>
          <p:nvPr/>
        </p:nvSpPr>
        <p:spPr>
          <a:xfrm>
            <a:off x="5236937" y="1682904"/>
            <a:ext cx="1495303" cy="738664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Angle Interpolation,</a:t>
            </a:r>
          </a:p>
          <a:p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Motor </a:t>
            </a:r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sensor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control</a:t>
            </a:r>
            <a:endParaRPr lang="de-DE" sz="1050" i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1" name="Textfeld 230"/>
          <p:cNvSpPr txBox="1"/>
          <p:nvPr/>
        </p:nvSpPr>
        <p:spPr>
          <a:xfrm>
            <a:off x="783518" y="1644312"/>
            <a:ext cx="1028834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Planning</a:t>
            </a:r>
            <a:endParaRPr lang="de-DE" sz="1050" i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visualization</a:t>
            </a:r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44" name="Gruppieren 243"/>
          <p:cNvGrpSpPr/>
          <p:nvPr/>
        </p:nvGrpSpPr>
        <p:grpSpPr>
          <a:xfrm rot="16200000">
            <a:off x="5629769" y="2846675"/>
            <a:ext cx="361131" cy="568502"/>
            <a:chOff x="3563886" y="3140968"/>
            <a:chExt cx="361131" cy="1663968"/>
          </a:xfrm>
          <a:noFill/>
        </p:grpSpPr>
        <p:sp>
          <p:nvSpPr>
            <p:cNvPr id="245" name="Rechteck 244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6" name="Rechteck 245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7" name="Rechteck 246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8" name="Rechteck 247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9" name="Rechteck 248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0" name="Rechteck 249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1" name="Rechteck 250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2" name="Rechteck 251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6" name="Rechteck 95"/>
          <p:cNvSpPr/>
          <p:nvPr/>
        </p:nvSpPr>
        <p:spPr>
          <a:xfrm>
            <a:off x="5292080" y="2329448"/>
            <a:ext cx="1080120" cy="101563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Cortex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Arm Cortex M4 Realtime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>
          <a:xfrm>
            <a:off x="827584" y="4713914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mit Pfeil 112"/>
          <p:cNvCxnSpPr/>
          <p:nvPr/>
        </p:nvCxnSpPr>
        <p:spPr>
          <a:xfrm flipV="1">
            <a:off x="827584" y="4389277"/>
            <a:ext cx="576065" cy="324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 Verbindung mit Pfeil 113"/>
          <p:cNvCxnSpPr/>
          <p:nvPr/>
        </p:nvCxnSpPr>
        <p:spPr>
          <a:xfrm flipV="1">
            <a:off x="827584" y="3946684"/>
            <a:ext cx="0" cy="767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/>
          <p:cNvSpPr/>
          <p:nvPr/>
        </p:nvSpPr>
        <p:spPr>
          <a:xfrm>
            <a:off x="1115616" y="4556371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Ellipse 117"/>
          <p:cNvSpPr/>
          <p:nvPr/>
        </p:nvSpPr>
        <p:spPr>
          <a:xfrm>
            <a:off x="1695163" y="4358394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/>
          <p:cNvSpPr/>
          <p:nvPr/>
        </p:nvSpPr>
        <p:spPr>
          <a:xfrm>
            <a:off x="1385647" y="417921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/>
          <p:cNvSpPr/>
          <p:nvPr/>
        </p:nvSpPr>
        <p:spPr>
          <a:xfrm>
            <a:off x="975084" y="4289450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2" name="Gerade Verbindung mit Pfeil 121"/>
          <p:cNvCxnSpPr/>
          <p:nvPr/>
        </p:nvCxnSpPr>
        <p:spPr>
          <a:xfrm>
            <a:off x="3085821" y="4665526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mit Pfeil 122"/>
          <p:cNvCxnSpPr/>
          <p:nvPr/>
        </p:nvCxnSpPr>
        <p:spPr>
          <a:xfrm flipV="1">
            <a:off x="3085821" y="4340889"/>
            <a:ext cx="576065" cy="324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mit Pfeil 123"/>
          <p:cNvCxnSpPr/>
          <p:nvPr/>
        </p:nvCxnSpPr>
        <p:spPr>
          <a:xfrm flipV="1">
            <a:off x="3085821" y="3898296"/>
            <a:ext cx="0" cy="767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Freihandform 124"/>
          <p:cNvSpPr/>
          <p:nvPr/>
        </p:nvSpPr>
        <p:spPr>
          <a:xfrm>
            <a:off x="3275856" y="4130826"/>
            <a:ext cx="719741" cy="420126"/>
          </a:xfrm>
          <a:custGeom>
            <a:avLst/>
            <a:gdLst>
              <a:gd name="connsiteX0" fmla="*/ 148241 w 719741"/>
              <a:gd name="connsiteY0" fmla="*/ 420126 h 420126"/>
              <a:gd name="connsiteX1" fmla="*/ 3461 w 719741"/>
              <a:gd name="connsiteY1" fmla="*/ 145806 h 420126"/>
              <a:gd name="connsiteX2" fmla="*/ 277781 w 719741"/>
              <a:gd name="connsiteY2" fmla="*/ 1026 h 420126"/>
              <a:gd name="connsiteX3" fmla="*/ 719741 w 719741"/>
              <a:gd name="connsiteY3" fmla="*/ 214386 h 42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9741" h="420126">
                <a:moveTo>
                  <a:pt x="148241" y="420126"/>
                </a:moveTo>
                <a:cubicBezTo>
                  <a:pt x="65056" y="317891"/>
                  <a:pt x="-18129" y="215656"/>
                  <a:pt x="3461" y="145806"/>
                </a:cubicBezTo>
                <a:cubicBezTo>
                  <a:pt x="25051" y="75956"/>
                  <a:pt x="158401" y="-10404"/>
                  <a:pt x="277781" y="1026"/>
                </a:cubicBezTo>
                <a:cubicBezTo>
                  <a:pt x="397161" y="12456"/>
                  <a:pt x="558451" y="113421"/>
                  <a:pt x="719741" y="21438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Ellipse 125"/>
          <p:cNvSpPr/>
          <p:nvPr/>
        </p:nvSpPr>
        <p:spPr>
          <a:xfrm>
            <a:off x="3373853" y="450798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/>
          <p:cNvSpPr/>
          <p:nvPr/>
        </p:nvSpPr>
        <p:spPr>
          <a:xfrm>
            <a:off x="3953400" y="4310006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/>
        </p:nvSpPr>
        <p:spPr>
          <a:xfrm>
            <a:off x="3643884" y="4130825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Ellipse 129"/>
          <p:cNvSpPr/>
          <p:nvPr/>
        </p:nvSpPr>
        <p:spPr>
          <a:xfrm>
            <a:off x="3233321" y="4241062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/>
          <p:cNvSpPr/>
          <p:nvPr/>
        </p:nvSpPr>
        <p:spPr>
          <a:xfrm>
            <a:off x="3292376" y="4157089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Ellipse 133"/>
          <p:cNvSpPr/>
          <p:nvPr/>
        </p:nvSpPr>
        <p:spPr>
          <a:xfrm>
            <a:off x="3388917" y="410520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Ellipse 134"/>
          <p:cNvSpPr/>
          <p:nvPr/>
        </p:nvSpPr>
        <p:spPr>
          <a:xfrm>
            <a:off x="3503778" y="4094640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Ellipse 136"/>
          <p:cNvSpPr/>
          <p:nvPr/>
        </p:nvSpPr>
        <p:spPr>
          <a:xfrm>
            <a:off x="3751493" y="4176882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/>
          <p:cNvSpPr/>
          <p:nvPr/>
        </p:nvSpPr>
        <p:spPr>
          <a:xfrm>
            <a:off x="3847327" y="423269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Ellipse 139"/>
          <p:cNvSpPr/>
          <p:nvPr/>
        </p:nvSpPr>
        <p:spPr>
          <a:xfrm>
            <a:off x="3240794" y="4340889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/>
          <p:cNvSpPr/>
          <p:nvPr/>
        </p:nvSpPr>
        <p:spPr>
          <a:xfrm>
            <a:off x="3305299" y="4417139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/>
          <p:cNvSpPr txBox="1"/>
          <p:nvPr/>
        </p:nvSpPr>
        <p:spPr>
          <a:xfrm>
            <a:off x="676251" y="4981909"/>
            <a:ext cx="129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/>
              <a:t>Define</a:t>
            </a:r>
            <a:r>
              <a:rPr lang="de-DE" sz="1000" dirty="0" smtClean="0"/>
              <a:t> </a:t>
            </a:r>
            <a:r>
              <a:rPr lang="de-DE" sz="1000" dirty="0" err="1" smtClean="0"/>
              <a:t>trajectory</a:t>
            </a:r>
            <a:r>
              <a:rPr lang="de-DE" sz="1000" dirty="0" smtClean="0"/>
              <a:t> </a:t>
            </a:r>
            <a:r>
              <a:rPr lang="de-DE" sz="1000" dirty="0" err="1" smtClean="0"/>
              <a:t>with</a:t>
            </a:r>
            <a:r>
              <a:rPr lang="de-DE" sz="1000" dirty="0" smtClean="0"/>
              <a:t> </a:t>
            </a:r>
            <a:r>
              <a:rPr lang="de-DE" sz="1000" dirty="0" err="1" smtClean="0"/>
              <a:t>support</a:t>
            </a:r>
            <a:r>
              <a:rPr lang="de-DE" sz="1000" dirty="0" smtClean="0"/>
              <a:t> </a:t>
            </a:r>
            <a:r>
              <a:rPr lang="de-DE" sz="1000" dirty="0" err="1" smtClean="0"/>
              <a:t>points</a:t>
            </a:r>
            <a:endParaRPr lang="de-DE" sz="1000" dirty="0"/>
          </a:p>
        </p:txBody>
      </p:sp>
      <p:sp>
        <p:nvSpPr>
          <p:cNvPr id="142" name="Textfeld 141"/>
          <p:cNvSpPr txBox="1"/>
          <p:nvPr/>
        </p:nvSpPr>
        <p:spPr>
          <a:xfrm>
            <a:off x="1905166" y="2875956"/>
            <a:ext cx="10223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</a:t>
            </a:r>
            <a:r>
              <a:rPr lang="de-DE" sz="1000" dirty="0" err="1" smtClean="0"/>
              <a:t>full</a:t>
            </a:r>
            <a:r>
              <a:rPr lang="de-DE" sz="1000" dirty="0" smtClean="0"/>
              <a:t> </a:t>
            </a:r>
            <a:r>
              <a:rPr lang="de-DE" sz="1000" dirty="0" err="1" smtClean="0"/>
              <a:t>trajectory</a:t>
            </a:r>
            <a:r>
              <a:rPr lang="de-DE" sz="1000" dirty="0" smtClean="0"/>
              <a:t> </a:t>
            </a:r>
            <a:r>
              <a:rPr lang="de-DE" sz="1000" dirty="0" err="1" smtClean="0"/>
              <a:t>of</a:t>
            </a:r>
            <a:r>
              <a:rPr lang="de-DE" sz="1000" dirty="0" smtClean="0"/>
              <a:t> </a:t>
            </a:r>
            <a:r>
              <a:rPr lang="de-DE" sz="1000" dirty="0" err="1" smtClean="0"/>
              <a:t>support</a:t>
            </a:r>
            <a:r>
              <a:rPr lang="de-DE" sz="1000" dirty="0" smtClean="0"/>
              <a:t> </a:t>
            </a:r>
            <a:r>
              <a:rPr lang="de-DE" sz="1000" dirty="0" err="1" smtClean="0"/>
              <a:t>points</a:t>
            </a:r>
            <a:endParaRPr lang="de-DE" sz="1000" dirty="0"/>
          </a:p>
        </p:txBody>
      </p:sp>
      <p:cxnSp>
        <p:nvCxnSpPr>
          <p:cNvPr id="24" name="Gerade Verbindung mit Pfeil 23"/>
          <p:cNvCxnSpPr>
            <a:stCxn id="210" idx="3"/>
            <a:endCxn id="151" idx="1"/>
          </p:cNvCxnSpPr>
          <p:nvPr/>
        </p:nvCxnSpPr>
        <p:spPr>
          <a:xfrm>
            <a:off x="1864383" y="2828939"/>
            <a:ext cx="1119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feld 142"/>
          <p:cNvSpPr txBox="1"/>
          <p:nvPr/>
        </p:nvSpPr>
        <p:spPr>
          <a:xfrm>
            <a:off x="3085821" y="4934014"/>
            <a:ext cx="11339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/>
              <a:t>Interpolate</a:t>
            </a:r>
            <a:r>
              <a:rPr lang="de-DE" sz="1000" dirty="0" smtClean="0"/>
              <a:t> </a:t>
            </a:r>
            <a:r>
              <a:rPr lang="de-DE" sz="1000" dirty="0" err="1" smtClean="0"/>
              <a:t>curve</a:t>
            </a:r>
            <a:r>
              <a:rPr lang="de-DE" sz="1000" dirty="0" smtClean="0"/>
              <a:t> via </a:t>
            </a:r>
            <a:r>
              <a:rPr lang="de-DE" sz="1000" dirty="0" err="1" smtClean="0"/>
              <a:t>bezier</a:t>
            </a:r>
            <a:r>
              <a:rPr lang="de-DE" sz="1000" dirty="0" smtClean="0"/>
              <a:t> </a:t>
            </a:r>
            <a:r>
              <a:rPr lang="de-DE" sz="1000" dirty="0" err="1" smtClean="0"/>
              <a:t>curve</a:t>
            </a:r>
            <a:r>
              <a:rPr lang="de-DE" sz="1000" dirty="0" smtClean="0"/>
              <a:t> </a:t>
            </a:r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compute</a:t>
            </a:r>
            <a:r>
              <a:rPr lang="de-DE" sz="1000" dirty="0" smtClean="0"/>
              <a:t> </a:t>
            </a:r>
            <a:r>
              <a:rPr lang="de-DE" sz="1000" dirty="0" err="1" smtClean="0"/>
              <a:t>kinematics</a:t>
            </a:r>
            <a:endParaRPr lang="de-DE" sz="1000" dirty="0"/>
          </a:p>
        </p:txBody>
      </p:sp>
      <p:cxnSp>
        <p:nvCxnSpPr>
          <p:cNvPr id="29" name="Gerader Verbinder 28"/>
          <p:cNvCxnSpPr/>
          <p:nvPr/>
        </p:nvCxnSpPr>
        <p:spPr>
          <a:xfrm flipH="1" flipV="1">
            <a:off x="1030606" y="4344070"/>
            <a:ext cx="140969" cy="26479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r Verbinder 153"/>
          <p:cNvCxnSpPr/>
          <p:nvPr/>
        </p:nvCxnSpPr>
        <p:spPr>
          <a:xfrm flipH="1">
            <a:off x="1032510" y="4229770"/>
            <a:ext cx="405765" cy="1143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r Verbinder 154"/>
          <p:cNvCxnSpPr/>
          <p:nvPr/>
        </p:nvCxnSpPr>
        <p:spPr>
          <a:xfrm flipH="1" flipV="1">
            <a:off x="1438275" y="4227865"/>
            <a:ext cx="314326" cy="1771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 Verbindung mit Pfeil 156"/>
          <p:cNvCxnSpPr>
            <a:stCxn id="151" idx="3"/>
            <a:endCxn id="96" idx="1"/>
          </p:cNvCxnSpPr>
          <p:nvPr/>
        </p:nvCxnSpPr>
        <p:spPr>
          <a:xfrm>
            <a:off x="4215711" y="2828939"/>
            <a:ext cx="1076369" cy="8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feld 159"/>
          <p:cNvSpPr txBox="1"/>
          <p:nvPr/>
        </p:nvSpPr>
        <p:spPr>
          <a:xfrm>
            <a:off x="4251085" y="2875956"/>
            <a:ext cx="1104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</a:t>
            </a:r>
            <a:r>
              <a:rPr lang="de-DE" sz="1000" dirty="0" err="1" smtClean="0"/>
              <a:t>joint</a:t>
            </a:r>
            <a:r>
              <a:rPr lang="de-DE" sz="1000" dirty="0" smtClean="0"/>
              <a:t> </a:t>
            </a:r>
            <a:r>
              <a:rPr lang="de-DE" sz="1000" dirty="0" err="1" smtClean="0"/>
              <a:t>angles</a:t>
            </a:r>
            <a:r>
              <a:rPr lang="de-DE" sz="1000" dirty="0" smtClean="0"/>
              <a:t> at </a:t>
            </a:r>
            <a:r>
              <a:rPr lang="de-DE" sz="1000" dirty="0"/>
              <a:t>1</a:t>
            </a:r>
            <a:r>
              <a:rPr lang="de-DE" sz="1000" dirty="0" smtClean="0"/>
              <a:t>0Hz</a:t>
            </a:r>
            <a:endParaRPr lang="de-DE" sz="1000" dirty="0"/>
          </a:p>
        </p:txBody>
      </p:sp>
      <p:sp>
        <p:nvSpPr>
          <p:cNvPr id="162" name="Textfeld 161"/>
          <p:cNvSpPr txBox="1"/>
          <p:nvPr/>
        </p:nvSpPr>
        <p:spPr>
          <a:xfrm>
            <a:off x="5310265" y="4934014"/>
            <a:ext cx="11339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Control </a:t>
            </a:r>
            <a:r>
              <a:rPr lang="de-DE" sz="1000" dirty="0" err="1" smtClean="0"/>
              <a:t>servos</a:t>
            </a:r>
            <a:r>
              <a:rPr lang="de-DE" sz="1000" dirty="0" smtClean="0"/>
              <a:t> </a:t>
            </a:r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encoders</a:t>
            </a:r>
            <a:r>
              <a:rPr lang="de-DE" sz="1000" dirty="0" smtClean="0"/>
              <a:t>, </a:t>
            </a:r>
            <a:r>
              <a:rPr lang="de-DE" sz="1000" dirty="0" err="1" smtClean="0"/>
              <a:t>compute</a:t>
            </a:r>
            <a:r>
              <a:rPr lang="de-DE" sz="1000" dirty="0" smtClean="0"/>
              <a:t> </a:t>
            </a:r>
            <a:r>
              <a:rPr lang="de-DE" sz="1000" dirty="0" err="1" smtClean="0"/>
              <a:t>speed</a:t>
            </a:r>
            <a:r>
              <a:rPr lang="de-DE" sz="1000" dirty="0" smtClean="0"/>
              <a:t> </a:t>
            </a:r>
            <a:r>
              <a:rPr lang="de-DE" sz="1000" dirty="0" err="1" smtClean="0"/>
              <a:t>profile</a:t>
            </a:r>
            <a:r>
              <a:rPr lang="de-DE" sz="1000" dirty="0" smtClean="0"/>
              <a:t> </a:t>
            </a:r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implement</a:t>
            </a:r>
            <a:r>
              <a:rPr lang="de-DE" sz="1000" dirty="0" smtClean="0"/>
              <a:t> feedback-loop </a:t>
            </a:r>
            <a:r>
              <a:rPr lang="de-DE" sz="1000" dirty="0" err="1" smtClean="0"/>
              <a:t>of</a:t>
            </a:r>
            <a:r>
              <a:rPr lang="de-DE" sz="1000" dirty="0" smtClean="0"/>
              <a:t> </a:t>
            </a:r>
            <a:r>
              <a:rPr lang="de-DE" sz="1000" dirty="0" err="1" smtClean="0"/>
              <a:t>actuators</a:t>
            </a:r>
            <a:endParaRPr lang="de-DE" sz="1000" dirty="0"/>
          </a:p>
        </p:txBody>
      </p:sp>
      <p:grpSp>
        <p:nvGrpSpPr>
          <p:cNvPr id="55" name="Gruppieren 54"/>
          <p:cNvGrpSpPr/>
          <p:nvPr/>
        </p:nvGrpSpPr>
        <p:grpSpPr>
          <a:xfrm>
            <a:off x="4726810" y="3830493"/>
            <a:ext cx="1810216" cy="962933"/>
            <a:chOff x="4633992" y="608010"/>
            <a:chExt cx="1810216" cy="962933"/>
          </a:xfrm>
        </p:grpSpPr>
        <p:cxnSp>
          <p:nvCxnSpPr>
            <p:cNvPr id="253" name="Gerader Verbinder 252"/>
            <p:cNvCxnSpPr/>
            <p:nvPr/>
          </p:nvCxnSpPr>
          <p:spPr>
            <a:xfrm>
              <a:off x="4633992" y="1101741"/>
              <a:ext cx="370056" cy="12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Ellipse 254"/>
            <p:cNvSpPr/>
            <p:nvPr/>
          </p:nvSpPr>
          <p:spPr>
            <a:xfrm>
              <a:off x="4997952" y="1031781"/>
              <a:ext cx="146168" cy="14401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3" name="Textfeld 32"/>
            <p:cNvSpPr txBox="1"/>
            <p:nvPr/>
          </p:nvSpPr>
          <p:spPr>
            <a:xfrm>
              <a:off x="4937668" y="978630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+</a:t>
              </a:r>
              <a:endParaRPr lang="de-DE" sz="1000" dirty="0"/>
            </a:p>
          </p:txBody>
        </p:sp>
        <p:cxnSp>
          <p:nvCxnSpPr>
            <p:cNvPr id="38" name="Gewinkelte Verbindung 37"/>
            <p:cNvCxnSpPr>
              <a:stCxn id="33" idx="3"/>
              <a:endCxn id="41" idx="3"/>
            </p:cNvCxnSpPr>
            <p:nvPr/>
          </p:nvCxnSpPr>
          <p:spPr>
            <a:xfrm flipV="1">
              <a:off x="5210500" y="759468"/>
              <a:ext cx="489448" cy="342273"/>
            </a:xfrm>
            <a:prstGeom prst="bentConnector3">
              <a:avLst>
                <a:gd name="adj1" fmla="val 3949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Gleichschenkliges Dreieck 40"/>
            <p:cNvSpPr/>
            <p:nvPr/>
          </p:nvSpPr>
          <p:spPr>
            <a:xfrm rot="5400000">
              <a:off x="5656355" y="651603"/>
              <a:ext cx="302913" cy="215728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9" name="Ellipse 188"/>
            <p:cNvSpPr/>
            <p:nvPr/>
          </p:nvSpPr>
          <p:spPr>
            <a:xfrm>
              <a:off x="6231660" y="1034407"/>
              <a:ext cx="146168" cy="14401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90" name="Textfeld 189"/>
            <p:cNvSpPr txBox="1"/>
            <p:nvPr/>
          </p:nvSpPr>
          <p:spPr>
            <a:xfrm>
              <a:off x="6171376" y="977446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+</a:t>
              </a:r>
              <a:endParaRPr lang="de-DE" sz="1000" dirty="0"/>
            </a:p>
          </p:txBody>
        </p:sp>
        <p:cxnSp>
          <p:nvCxnSpPr>
            <p:cNvPr id="191" name="Gewinkelte Verbindung 190"/>
            <p:cNvCxnSpPr>
              <a:stCxn id="41" idx="0"/>
              <a:endCxn id="190" idx="1"/>
            </p:cNvCxnSpPr>
            <p:nvPr/>
          </p:nvCxnSpPr>
          <p:spPr>
            <a:xfrm>
              <a:off x="5915676" y="759468"/>
              <a:ext cx="255700" cy="34108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hteck 44"/>
            <p:cNvSpPr/>
            <p:nvPr/>
          </p:nvSpPr>
          <p:spPr>
            <a:xfrm>
              <a:off x="5600246" y="1000398"/>
              <a:ext cx="323832" cy="2004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2" name="Textfeld 191"/>
            <p:cNvSpPr txBox="1"/>
            <p:nvPr/>
          </p:nvSpPr>
          <p:spPr>
            <a:xfrm>
              <a:off x="5640809" y="629547"/>
              <a:ext cx="2568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P</a:t>
              </a:r>
              <a:endParaRPr lang="de-DE" sz="1000" dirty="0"/>
            </a:p>
          </p:txBody>
        </p:sp>
        <p:sp>
          <p:nvSpPr>
            <p:cNvPr id="193" name="Textfeld 192"/>
            <p:cNvSpPr txBox="1"/>
            <p:nvPr/>
          </p:nvSpPr>
          <p:spPr>
            <a:xfrm>
              <a:off x="5664621" y="990158"/>
              <a:ext cx="2183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I</a:t>
              </a:r>
              <a:endParaRPr lang="de-DE" sz="1000" dirty="0"/>
            </a:p>
          </p:txBody>
        </p:sp>
        <p:sp>
          <p:nvSpPr>
            <p:cNvPr id="195" name="Textfeld 194"/>
            <p:cNvSpPr txBox="1"/>
            <p:nvPr/>
          </p:nvSpPr>
          <p:spPr>
            <a:xfrm>
              <a:off x="5639567" y="1324722"/>
              <a:ext cx="27443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D</a:t>
              </a:r>
              <a:endParaRPr lang="de-DE" sz="1000" dirty="0"/>
            </a:p>
          </p:txBody>
        </p:sp>
        <p:sp>
          <p:nvSpPr>
            <p:cNvPr id="196" name="Rechteck 195"/>
            <p:cNvSpPr/>
            <p:nvPr/>
          </p:nvSpPr>
          <p:spPr>
            <a:xfrm>
              <a:off x="5596874" y="1349670"/>
              <a:ext cx="323832" cy="2004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98" name="Gewinkelte Verbindung 197"/>
            <p:cNvCxnSpPr>
              <a:stCxn id="45" idx="3"/>
              <a:endCxn id="190" idx="1"/>
            </p:cNvCxnSpPr>
            <p:nvPr/>
          </p:nvCxnSpPr>
          <p:spPr>
            <a:xfrm flipV="1">
              <a:off x="5924078" y="1100557"/>
              <a:ext cx="247298" cy="5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Gewinkelte Verbindung 199"/>
            <p:cNvCxnSpPr>
              <a:stCxn id="196" idx="3"/>
              <a:endCxn id="190" idx="1"/>
            </p:cNvCxnSpPr>
            <p:nvPr/>
          </p:nvCxnSpPr>
          <p:spPr>
            <a:xfrm flipV="1">
              <a:off x="5920706" y="1100557"/>
              <a:ext cx="250670" cy="34932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Gewinkelte Verbindung 200"/>
            <p:cNvCxnSpPr>
              <a:stCxn id="33" idx="3"/>
              <a:endCxn id="45" idx="1"/>
            </p:cNvCxnSpPr>
            <p:nvPr/>
          </p:nvCxnSpPr>
          <p:spPr>
            <a:xfrm flipV="1">
              <a:off x="5210500" y="1100612"/>
              <a:ext cx="389746" cy="112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winkelte Verbindung 201"/>
            <p:cNvCxnSpPr>
              <a:stCxn id="33" idx="3"/>
              <a:endCxn id="196" idx="1"/>
            </p:cNvCxnSpPr>
            <p:nvPr/>
          </p:nvCxnSpPr>
          <p:spPr>
            <a:xfrm>
              <a:off x="5210500" y="1101741"/>
              <a:ext cx="386374" cy="34814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Textfeld 205"/>
          <p:cNvSpPr txBox="1"/>
          <p:nvPr/>
        </p:nvSpPr>
        <p:spPr>
          <a:xfrm>
            <a:off x="7204293" y="2892839"/>
            <a:ext cx="1022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PWM </a:t>
            </a:r>
            <a:endParaRPr lang="de-DE" sz="1000" dirty="0"/>
          </a:p>
        </p:txBody>
      </p:sp>
      <p:sp>
        <p:nvSpPr>
          <p:cNvPr id="211" name="Rechteck 210"/>
          <p:cNvSpPr/>
          <p:nvPr/>
        </p:nvSpPr>
        <p:spPr>
          <a:xfrm>
            <a:off x="8023847" y="326743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Encoder</a:t>
            </a:r>
          </a:p>
        </p:txBody>
      </p:sp>
      <p:cxnSp>
        <p:nvCxnSpPr>
          <p:cNvPr id="256" name="Gewinkelte Verbindung 255"/>
          <p:cNvCxnSpPr>
            <a:stCxn id="211" idx="1"/>
            <a:endCxn id="96" idx="2"/>
          </p:cNvCxnSpPr>
          <p:nvPr/>
        </p:nvCxnSpPr>
        <p:spPr>
          <a:xfrm rot="10800000">
            <a:off x="5832141" y="3345088"/>
            <a:ext cx="2191707" cy="127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feld 211"/>
          <p:cNvSpPr txBox="1"/>
          <p:nvPr/>
        </p:nvSpPr>
        <p:spPr>
          <a:xfrm>
            <a:off x="6228184" y="3429000"/>
            <a:ext cx="1022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/>
              <a:t>receive</a:t>
            </a:r>
            <a:r>
              <a:rPr lang="de-DE" sz="1000" dirty="0" smtClean="0"/>
              <a:t> angle</a:t>
            </a:r>
            <a:endParaRPr lang="de-DE" sz="1000" dirty="0"/>
          </a:p>
        </p:txBody>
      </p:sp>
      <p:sp>
        <p:nvSpPr>
          <p:cNvPr id="83" name="Rechteck 82"/>
          <p:cNvSpPr/>
          <p:nvPr/>
        </p:nvSpPr>
        <p:spPr>
          <a:xfrm>
            <a:off x="8014397" y="204089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4" name="Gewinkelte Verbindung 83"/>
          <p:cNvCxnSpPr>
            <a:stCxn id="96" idx="0"/>
            <a:endCxn id="83" idx="1"/>
          </p:cNvCxnSpPr>
          <p:nvPr/>
        </p:nvCxnSpPr>
        <p:spPr>
          <a:xfrm rot="5400000" flipH="1" flipV="1">
            <a:off x="6881575" y="1196627"/>
            <a:ext cx="83386" cy="21822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feld 87"/>
          <p:cNvSpPr txBox="1"/>
          <p:nvPr/>
        </p:nvSpPr>
        <p:spPr>
          <a:xfrm>
            <a:off x="7221543" y="2209158"/>
            <a:ext cx="1022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Angle</a:t>
            </a:r>
          </a:p>
          <a:p>
            <a:r>
              <a:rPr lang="de-DE" sz="1000" dirty="0" smtClean="0"/>
              <a:t>via UART</a:t>
            </a:r>
            <a:endParaRPr lang="de-DE" sz="1000" dirty="0"/>
          </a:p>
        </p:txBody>
      </p:sp>
      <p:sp>
        <p:nvSpPr>
          <p:cNvPr id="85" name="Textfeld 84"/>
          <p:cNvSpPr txBox="1"/>
          <p:nvPr/>
        </p:nvSpPr>
        <p:spPr>
          <a:xfrm>
            <a:off x="6483502" y="2513474"/>
            <a:ext cx="596053" cy="707886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Run </a:t>
            </a:r>
          </a:p>
          <a:p>
            <a:r>
              <a:rPr lang="de-DE" sz="1000" dirty="0" err="1" smtClean="0"/>
              <a:t>control</a:t>
            </a:r>
            <a:r>
              <a:rPr lang="de-DE" sz="1000" dirty="0" smtClean="0"/>
              <a:t> </a:t>
            </a:r>
          </a:p>
          <a:p>
            <a:r>
              <a:rPr lang="de-DE" sz="1000" dirty="0" err="1" smtClean="0"/>
              <a:t>loop</a:t>
            </a:r>
            <a:r>
              <a:rPr lang="de-DE" sz="1000" dirty="0" smtClean="0"/>
              <a:t> at </a:t>
            </a:r>
          </a:p>
          <a:p>
            <a:r>
              <a:rPr lang="de-DE" sz="1000" dirty="0" smtClean="0"/>
              <a:t>100 Hz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74806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hteck 229"/>
          <p:cNvSpPr/>
          <p:nvPr/>
        </p:nvSpPr>
        <p:spPr>
          <a:xfrm>
            <a:off x="1187625" y="764704"/>
            <a:ext cx="5730310" cy="5737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6" name="Rechteck 215"/>
          <p:cNvSpPr/>
          <p:nvPr/>
        </p:nvSpPr>
        <p:spPr>
          <a:xfrm>
            <a:off x="6994410" y="1482293"/>
            <a:ext cx="2915079" cy="47212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Rechteck 213"/>
          <p:cNvSpPr/>
          <p:nvPr/>
        </p:nvSpPr>
        <p:spPr>
          <a:xfrm>
            <a:off x="1187624" y="1484784"/>
            <a:ext cx="5730311" cy="47212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7128792" y="2084254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Hip</a:t>
            </a: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126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2.8A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7128792" y="2588310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Upperarm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310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3.5A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7128792" y="3092366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Forearm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190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1.4A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59" name="Rechteck 58"/>
          <p:cNvSpPr/>
          <p:nvPr/>
        </p:nvSpPr>
        <p:spPr>
          <a:xfrm>
            <a:off x="7128792" y="3602936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Ellbow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050" dirty="0" smtClean="0">
                <a:cs typeface="Segoe UI" panose="020B0502040204020203" pitchFamily="34" charset="0"/>
              </a:rPr>
              <a:t>26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0,4A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60" name="Rechteck 59"/>
          <p:cNvSpPr/>
          <p:nvPr/>
        </p:nvSpPr>
        <p:spPr>
          <a:xfrm>
            <a:off x="7128792" y="4748550"/>
            <a:ext cx="10801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Hand</a:t>
            </a: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DRS 101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61" name="Rechteck 60"/>
          <p:cNvSpPr/>
          <p:nvPr/>
        </p:nvSpPr>
        <p:spPr>
          <a:xfrm>
            <a:off x="7128792" y="5256944"/>
            <a:ext cx="10801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Gripper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>
                <a:cs typeface="Segoe UI" panose="020B0502040204020203" pitchFamily="34" charset="0"/>
              </a:rPr>
              <a:t>DRS </a:t>
            </a:r>
            <a:r>
              <a:rPr lang="de-DE" sz="1050" dirty="0" smtClean="0">
                <a:cs typeface="Segoe UI" panose="020B0502040204020203" pitchFamily="34" charset="0"/>
              </a:rPr>
              <a:t>101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62" name="Rechteck 61"/>
          <p:cNvSpPr/>
          <p:nvPr/>
        </p:nvSpPr>
        <p:spPr>
          <a:xfrm>
            <a:off x="7128792" y="4115776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Wrist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40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0.4A</a:t>
            </a:r>
            <a:endParaRPr lang="de-DE" sz="1050" dirty="0">
              <a:cs typeface="Segoe UI" panose="020B0502040204020203" pitchFamily="34" charset="0"/>
            </a:endParaRPr>
          </a:p>
        </p:txBody>
      </p:sp>
      <p:cxnSp>
        <p:nvCxnSpPr>
          <p:cNvPr id="18" name="Gerader Verbinder 17"/>
          <p:cNvCxnSpPr>
            <a:stCxn id="64" idx="3"/>
            <a:endCxn id="2" idx="1"/>
          </p:cNvCxnSpPr>
          <p:nvPr/>
        </p:nvCxnSpPr>
        <p:spPr>
          <a:xfrm>
            <a:off x="6662965" y="2289426"/>
            <a:ext cx="465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/>
          <p:cNvCxnSpPr>
            <a:stCxn id="63" idx="3"/>
            <a:endCxn id="57" idx="1"/>
          </p:cNvCxnSpPr>
          <p:nvPr/>
        </p:nvCxnSpPr>
        <p:spPr>
          <a:xfrm>
            <a:off x="6662965" y="2793482"/>
            <a:ext cx="465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r Verbinder 91"/>
          <p:cNvCxnSpPr>
            <a:stCxn id="66" idx="3"/>
            <a:endCxn id="58" idx="1"/>
          </p:cNvCxnSpPr>
          <p:nvPr/>
        </p:nvCxnSpPr>
        <p:spPr>
          <a:xfrm flipV="1">
            <a:off x="6662965" y="3297538"/>
            <a:ext cx="465827" cy="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69" idx="3"/>
            <a:endCxn id="59" idx="1"/>
          </p:cNvCxnSpPr>
          <p:nvPr/>
        </p:nvCxnSpPr>
        <p:spPr>
          <a:xfrm flipV="1">
            <a:off x="6662965" y="3808108"/>
            <a:ext cx="465827" cy="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/>
          <p:nvPr/>
        </p:nvCxnSpPr>
        <p:spPr>
          <a:xfrm flipH="1" flipV="1">
            <a:off x="6132333" y="1268620"/>
            <a:ext cx="1" cy="2336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hteck 68"/>
          <p:cNvSpPr/>
          <p:nvPr/>
        </p:nvSpPr>
        <p:spPr>
          <a:xfrm>
            <a:off x="5582845" y="360497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63" name="Rechteck 62"/>
          <p:cNvSpPr/>
          <p:nvPr/>
        </p:nvSpPr>
        <p:spPr>
          <a:xfrm>
            <a:off x="5582845" y="258831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64" name="Rechteck 63"/>
          <p:cNvSpPr/>
          <p:nvPr/>
        </p:nvSpPr>
        <p:spPr>
          <a:xfrm>
            <a:off x="5582845" y="2084254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66" name="Rechteck 65"/>
          <p:cNvSpPr/>
          <p:nvPr/>
        </p:nvSpPr>
        <p:spPr>
          <a:xfrm>
            <a:off x="5582845" y="309283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cxnSp>
        <p:nvCxnSpPr>
          <p:cNvPr id="98" name="Gewinkelte Verbindung 97"/>
          <p:cNvCxnSpPr>
            <a:stCxn id="105" idx="3"/>
            <a:endCxn id="64" idx="1"/>
          </p:cNvCxnSpPr>
          <p:nvPr/>
        </p:nvCxnSpPr>
        <p:spPr>
          <a:xfrm flipV="1">
            <a:off x="5186800" y="2289426"/>
            <a:ext cx="396045" cy="473349"/>
          </a:xfrm>
          <a:prstGeom prst="bentConnector3">
            <a:avLst>
              <a:gd name="adj1" fmla="val 269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winkelte Verbindung 100"/>
          <p:cNvCxnSpPr>
            <a:stCxn id="108" idx="3"/>
            <a:endCxn id="69" idx="1"/>
          </p:cNvCxnSpPr>
          <p:nvPr/>
        </p:nvCxnSpPr>
        <p:spPr>
          <a:xfrm>
            <a:off x="5186799" y="2978342"/>
            <a:ext cx="396046" cy="831800"/>
          </a:xfrm>
          <a:prstGeom prst="bentConnector3">
            <a:avLst>
              <a:gd name="adj1" fmla="val 3845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uppieren 111"/>
          <p:cNvGrpSpPr/>
          <p:nvPr/>
        </p:nvGrpSpPr>
        <p:grpSpPr>
          <a:xfrm>
            <a:off x="4825670" y="2658163"/>
            <a:ext cx="361131" cy="568502"/>
            <a:chOff x="3563886" y="3140968"/>
            <a:chExt cx="361131" cy="1663968"/>
          </a:xfrm>
          <a:noFill/>
        </p:grpSpPr>
        <p:sp>
          <p:nvSpPr>
            <p:cNvPr id="104" name="Rechteck 103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5" name="Rechteck 104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Rechteck 105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Rechteck 106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8" name="Rechteck 107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9" name="Rechteck 108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0" name="Rechteck 109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1" name="Rechteck 110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115" name="Gewinkelte Verbindung 114"/>
          <p:cNvCxnSpPr>
            <a:stCxn id="106" idx="3"/>
            <a:endCxn id="63" idx="1"/>
          </p:cNvCxnSpPr>
          <p:nvPr/>
        </p:nvCxnSpPr>
        <p:spPr>
          <a:xfrm flipV="1">
            <a:off x="5186800" y="2793482"/>
            <a:ext cx="396045" cy="411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winkelte Verbindung 116"/>
          <p:cNvCxnSpPr>
            <a:stCxn id="107" idx="3"/>
            <a:endCxn id="66" idx="1"/>
          </p:cNvCxnSpPr>
          <p:nvPr/>
        </p:nvCxnSpPr>
        <p:spPr>
          <a:xfrm>
            <a:off x="5186800" y="2906486"/>
            <a:ext cx="396045" cy="39151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winkelte Verbindung 128"/>
          <p:cNvCxnSpPr>
            <a:stCxn id="109" idx="3"/>
            <a:endCxn id="132" idx="1"/>
          </p:cNvCxnSpPr>
          <p:nvPr/>
        </p:nvCxnSpPr>
        <p:spPr>
          <a:xfrm>
            <a:off x="5186799" y="3050197"/>
            <a:ext cx="384214" cy="1284730"/>
          </a:xfrm>
          <a:prstGeom prst="bentConnector3">
            <a:avLst>
              <a:gd name="adj1" fmla="val 301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hteck 131"/>
          <p:cNvSpPr/>
          <p:nvPr/>
        </p:nvSpPr>
        <p:spPr>
          <a:xfrm>
            <a:off x="5571013" y="4129755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cxnSp>
        <p:nvCxnSpPr>
          <p:cNvPr id="133" name="Gerader Verbinder 132"/>
          <p:cNvCxnSpPr>
            <a:endCxn id="62" idx="1"/>
          </p:cNvCxnSpPr>
          <p:nvPr/>
        </p:nvCxnSpPr>
        <p:spPr>
          <a:xfrm>
            <a:off x="6682092" y="4320886"/>
            <a:ext cx="446700" cy="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winkelte Verbindung 135"/>
          <p:cNvCxnSpPr>
            <a:stCxn id="110" idx="3"/>
            <a:endCxn id="60" idx="1"/>
          </p:cNvCxnSpPr>
          <p:nvPr/>
        </p:nvCxnSpPr>
        <p:spPr>
          <a:xfrm>
            <a:off x="5186799" y="3122052"/>
            <a:ext cx="1941993" cy="1831670"/>
          </a:xfrm>
          <a:prstGeom prst="bentConnector3">
            <a:avLst>
              <a:gd name="adj1" fmla="val 34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winkelte Verbindung 138"/>
          <p:cNvCxnSpPr>
            <a:stCxn id="111" idx="3"/>
            <a:endCxn id="61" idx="1"/>
          </p:cNvCxnSpPr>
          <p:nvPr/>
        </p:nvCxnSpPr>
        <p:spPr>
          <a:xfrm>
            <a:off x="5186799" y="3193908"/>
            <a:ext cx="1941993" cy="2268208"/>
          </a:xfrm>
          <a:prstGeom prst="bentConnector3">
            <a:avLst>
              <a:gd name="adj1" fmla="val 14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feld 148"/>
          <p:cNvSpPr txBox="1"/>
          <p:nvPr/>
        </p:nvSpPr>
        <p:spPr>
          <a:xfrm>
            <a:off x="5300879" y="4736001"/>
            <a:ext cx="12570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Serial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herkulex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protocol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0" name="Textfeld 149"/>
          <p:cNvSpPr txBox="1"/>
          <p:nvPr/>
        </p:nvSpPr>
        <p:spPr>
          <a:xfrm>
            <a:off x="5303617" y="5244553"/>
            <a:ext cx="12570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latin typeface="Segoe UI" panose="020B0502040204020203" pitchFamily="34" charset="0"/>
                <a:cs typeface="Segoe UI" panose="020B0502040204020203" pitchFamily="34" charset="0"/>
              </a:rPr>
              <a:t>Serial </a:t>
            </a:r>
            <a:r>
              <a:rPr lang="de-DE" sz="800" dirty="0" err="1">
                <a:latin typeface="Segoe UI" panose="020B0502040204020203" pitchFamily="34" charset="0"/>
                <a:cs typeface="Segoe UI" panose="020B0502040204020203" pitchFamily="34" charset="0"/>
              </a:rPr>
              <a:t>herkulex</a:t>
            </a:r>
            <a:r>
              <a:rPr lang="de-DE" sz="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>
                <a:latin typeface="Segoe UI" panose="020B0502040204020203" pitchFamily="34" charset="0"/>
                <a:cs typeface="Segoe UI" panose="020B0502040204020203" pitchFamily="34" charset="0"/>
              </a:rPr>
              <a:t>protocol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3" name="Textfeld 152"/>
          <p:cNvSpPr txBox="1"/>
          <p:nvPr/>
        </p:nvSpPr>
        <p:spPr>
          <a:xfrm>
            <a:off x="1724280" y="1850593"/>
            <a:ext cx="1188317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1050" i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 err="1"/>
              <a:t>Trajectory</a:t>
            </a:r>
            <a:r>
              <a:rPr lang="de-DE" dirty="0"/>
              <a:t> </a:t>
            </a:r>
          </a:p>
          <a:p>
            <a:r>
              <a:rPr lang="de-DE" dirty="0" err="1"/>
              <a:t>Execution</a:t>
            </a:r>
            <a:endParaRPr lang="de-DE" dirty="0"/>
          </a:p>
          <a:p>
            <a:r>
              <a:rPr lang="de-DE" dirty="0" err="1"/>
              <a:t>Kinematics</a:t>
            </a:r>
            <a:endParaRPr lang="de-DE" dirty="0"/>
          </a:p>
        </p:txBody>
      </p:sp>
      <p:sp>
        <p:nvSpPr>
          <p:cNvPr id="158" name="Textfeld 157"/>
          <p:cNvSpPr txBox="1"/>
          <p:nvPr/>
        </p:nvSpPr>
        <p:spPr>
          <a:xfrm>
            <a:off x="2972030" y="2370366"/>
            <a:ext cx="99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Transfer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angles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at 10Hz  via UART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9" name="Textfeld 158"/>
          <p:cNvSpPr txBox="1"/>
          <p:nvPr/>
        </p:nvSpPr>
        <p:spPr>
          <a:xfrm>
            <a:off x="2962114" y="3206185"/>
            <a:ext cx="9332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Log/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txt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via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serial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61" name="Gerade Verbindung mit Pfeil 160"/>
          <p:cNvCxnSpPr/>
          <p:nvPr/>
        </p:nvCxnSpPr>
        <p:spPr>
          <a:xfrm>
            <a:off x="2626688" y="2708920"/>
            <a:ext cx="13218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mit Pfeil 162"/>
          <p:cNvCxnSpPr/>
          <p:nvPr/>
        </p:nvCxnSpPr>
        <p:spPr>
          <a:xfrm flipH="1">
            <a:off x="2935915" y="3223117"/>
            <a:ext cx="1063842" cy="3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Gerader Verbinder 168"/>
          <p:cNvCxnSpPr/>
          <p:nvPr/>
        </p:nvCxnSpPr>
        <p:spPr>
          <a:xfrm>
            <a:off x="2770301" y="1276949"/>
            <a:ext cx="0" cy="1217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r Verbinder 171"/>
          <p:cNvCxnSpPr/>
          <p:nvPr/>
        </p:nvCxnSpPr>
        <p:spPr>
          <a:xfrm>
            <a:off x="4521791" y="1370661"/>
            <a:ext cx="0" cy="1217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hteck 150"/>
          <p:cNvSpPr/>
          <p:nvPr/>
        </p:nvSpPr>
        <p:spPr>
          <a:xfrm>
            <a:off x="1726666" y="2486269"/>
            <a:ext cx="1231638" cy="234227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de-DE" sz="1200" b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rajectory</a:t>
            </a:r>
            <a:r>
              <a:rPr lang="de-DE" sz="12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Board</a:t>
            </a: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Odroid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XU4</a:t>
            </a:r>
            <a:b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Linux, 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85" name="Gruppieren 184"/>
          <p:cNvGrpSpPr/>
          <p:nvPr/>
        </p:nvGrpSpPr>
        <p:grpSpPr>
          <a:xfrm>
            <a:off x="7662990" y="1510177"/>
            <a:ext cx="384883" cy="548222"/>
            <a:chOff x="-278511" y="1554950"/>
            <a:chExt cx="2557702" cy="3778467"/>
          </a:xfrm>
        </p:grpSpPr>
        <p:grpSp>
          <p:nvGrpSpPr>
            <p:cNvPr id="174" name="Gruppieren 173"/>
            <p:cNvGrpSpPr/>
            <p:nvPr/>
          </p:nvGrpSpPr>
          <p:grpSpPr>
            <a:xfrm flipH="1">
              <a:off x="-278511" y="1554950"/>
              <a:ext cx="2557702" cy="3778467"/>
              <a:chOff x="3656880" y="1432091"/>
              <a:chExt cx="2557702" cy="3778467"/>
            </a:xfrm>
          </p:grpSpPr>
          <p:sp>
            <p:nvSpPr>
              <p:cNvPr id="176" name="Ellipse 175"/>
              <p:cNvSpPr/>
              <p:nvPr/>
            </p:nvSpPr>
            <p:spPr>
              <a:xfrm>
                <a:off x="4499992" y="1432091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7" name="Trapezoid 176"/>
              <p:cNvSpPr/>
              <p:nvPr/>
            </p:nvSpPr>
            <p:spPr>
              <a:xfrm flipV="1">
                <a:off x="4730333" y="1988840"/>
                <a:ext cx="453718" cy="1232120"/>
              </a:xfrm>
              <a:prstGeom prst="trapezoi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8" name="Ellipse 177"/>
              <p:cNvSpPr/>
              <p:nvPr/>
            </p:nvSpPr>
            <p:spPr>
              <a:xfrm>
                <a:off x="4550296" y="2924944"/>
                <a:ext cx="813792" cy="7703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9" name="Freihandform 178"/>
              <p:cNvSpPr/>
              <p:nvPr/>
            </p:nvSpPr>
            <p:spPr>
              <a:xfrm rot="20443580">
                <a:off x="5066352" y="3173424"/>
                <a:ext cx="1148230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0" name="Freihandform 179"/>
              <p:cNvSpPr/>
              <p:nvPr/>
            </p:nvSpPr>
            <p:spPr>
              <a:xfrm rot="1151452" flipH="1">
                <a:off x="3656880" y="3205342"/>
                <a:ext cx="1117956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81" name="Ellipse 180"/>
            <p:cNvSpPr/>
            <p:nvPr/>
          </p:nvSpPr>
          <p:spPr>
            <a:xfrm>
              <a:off x="616243" y="1957938"/>
              <a:ext cx="243360" cy="2311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2" name="Ellipse 181"/>
            <p:cNvSpPr/>
            <p:nvPr/>
          </p:nvSpPr>
          <p:spPr>
            <a:xfrm>
              <a:off x="1094825" y="1957939"/>
              <a:ext cx="246691" cy="2318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3" name="Ellipse 182"/>
            <p:cNvSpPr/>
            <p:nvPr/>
          </p:nvSpPr>
          <p:spPr>
            <a:xfrm>
              <a:off x="1145812" y="2057572"/>
              <a:ext cx="94291" cy="9399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4" name="Ellipse 183"/>
            <p:cNvSpPr/>
            <p:nvPr/>
          </p:nvSpPr>
          <p:spPr>
            <a:xfrm>
              <a:off x="712876" y="2067193"/>
              <a:ext cx="94291" cy="9399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94" name="Rechteck 193"/>
          <p:cNvSpPr/>
          <p:nvPr/>
        </p:nvSpPr>
        <p:spPr>
          <a:xfrm>
            <a:off x="4646924" y="872259"/>
            <a:ext cx="1017357" cy="4013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9V 1A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Rechteck 69"/>
          <p:cNvSpPr/>
          <p:nvPr/>
        </p:nvSpPr>
        <p:spPr>
          <a:xfrm>
            <a:off x="5700468" y="870816"/>
            <a:ext cx="1128373" cy="3953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24V 10A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7" name="Gerader Verbinder 196"/>
          <p:cNvCxnSpPr/>
          <p:nvPr/>
        </p:nvCxnSpPr>
        <p:spPr>
          <a:xfrm>
            <a:off x="4825670" y="1347352"/>
            <a:ext cx="0" cy="1217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Gewinkelte Verbindung 198"/>
          <p:cNvCxnSpPr>
            <a:stCxn id="96" idx="2"/>
          </p:cNvCxnSpPr>
          <p:nvPr/>
        </p:nvCxnSpPr>
        <p:spPr>
          <a:xfrm rot="16200000" flipH="1">
            <a:off x="4760493" y="3201217"/>
            <a:ext cx="2213498" cy="258501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Gewinkelte Verbindung 203"/>
          <p:cNvCxnSpPr>
            <a:stCxn id="60" idx="3"/>
            <a:endCxn id="61" idx="3"/>
          </p:cNvCxnSpPr>
          <p:nvPr/>
        </p:nvCxnSpPr>
        <p:spPr>
          <a:xfrm>
            <a:off x="8208912" y="4953722"/>
            <a:ext cx="12700" cy="508394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feld 206"/>
          <p:cNvSpPr txBox="1"/>
          <p:nvPr/>
        </p:nvSpPr>
        <p:spPr>
          <a:xfrm>
            <a:off x="4516999" y="5414184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9V 1A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8" name="Textfeld 207"/>
          <p:cNvSpPr txBox="1"/>
          <p:nvPr/>
        </p:nvSpPr>
        <p:spPr>
          <a:xfrm>
            <a:off x="8364898" y="5100197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9V 1A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9" name="Rechteck 208"/>
          <p:cNvSpPr/>
          <p:nvPr/>
        </p:nvSpPr>
        <p:spPr>
          <a:xfrm>
            <a:off x="1802425" y="4392037"/>
            <a:ext cx="1074363" cy="3711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Webserver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7" name="Rechteck 216"/>
          <p:cNvSpPr/>
          <p:nvPr/>
        </p:nvSpPr>
        <p:spPr>
          <a:xfrm>
            <a:off x="-248953" y="1484783"/>
            <a:ext cx="1265526" cy="472129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0" name="Rechteck 209"/>
          <p:cNvSpPr/>
          <p:nvPr/>
        </p:nvSpPr>
        <p:spPr>
          <a:xfrm>
            <a:off x="-119443" y="4129755"/>
            <a:ext cx="1080120" cy="8923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2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200" b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Planner</a:t>
            </a:r>
            <a:endParaRPr lang="de-DE" sz="1200" b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Visual UI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Animation</a:t>
            </a: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openGL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8" name="Rechteck 167"/>
          <p:cNvSpPr/>
          <p:nvPr/>
        </p:nvSpPr>
        <p:spPr>
          <a:xfrm>
            <a:off x="2646364" y="872259"/>
            <a:ext cx="1964373" cy="41034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5V 4A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8" name="Textfeld 227"/>
          <p:cNvSpPr txBox="1"/>
          <p:nvPr/>
        </p:nvSpPr>
        <p:spPr>
          <a:xfrm>
            <a:off x="7039126" y="5874225"/>
            <a:ext cx="10502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Bot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Mechanics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9" name="Textfeld 228"/>
          <p:cNvSpPr txBox="1"/>
          <p:nvPr/>
        </p:nvSpPr>
        <p:spPr>
          <a:xfrm>
            <a:off x="1015548" y="1032507"/>
            <a:ext cx="13962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2" name="Textfeld 151"/>
          <p:cNvSpPr txBox="1"/>
          <p:nvPr/>
        </p:nvSpPr>
        <p:spPr>
          <a:xfrm>
            <a:off x="4034672" y="1864396"/>
            <a:ext cx="1079877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Micro</a:t>
            </a:r>
          </a:p>
          <a:p>
            <a:pPr algn="ctr"/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angle</a:t>
            </a:r>
          </a:p>
          <a:p>
            <a:pPr algn="ctr"/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Interpolation</a:t>
            </a:r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1" name="Textfeld 230"/>
          <p:cNvSpPr txBox="1"/>
          <p:nvPr/>
        </p:nvSpPr>
        <p:spPr>
          <a:xfrm>
            <a:off x="-96179" y="3395187"/>
            <a:ext cx="1028834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Planning</a:t>
            </a:r>
            <a:endParaRPr lang="de-DE" sz="1050" i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Visualization</a:t>
            </a:r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6" name="Rechteck 235"/>
          <p:cNvSpPr/>
          <p:nvPr/>
        </p:nvSpPr>
        <p:spPr>
          <a:xfrm>
            <a:off x="8593377" y="2084152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cxnSp>
        <p:nvCxnSpPr>
          <p:cNvPr id="241" name="Gewinkelte Verbindung 240"/>
          <p:cNvCxnSpPr>
            <a:endCxn id="238" idx="2"/>
          </p:cNvCxnSpPr>
          <p:nvPr/>
        </p:nvCxnSpPr>
        <p:spPr>
          <a:xfrm>
            <a:off x="4268676" y="3270392"/>
            <a:ext cx="4911676" cy="1252171"/>
          </a:xfrm>
          <a:prstGeom prst="bentConnector4">
            <a:avLst>
              <a:gd name="adj1" fmla="val -389"/>
              <a:gd name="adj2" fmla="val 20407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4" name="Gruppieren 243"/>
          <p:cNvGrpSpPr/>
          <p:nvPr/>
        </p:nvGrpSpPr>
        <p:grpSpPr>
          <a:xfrm rot="16200000">
            <a:off x="4372362" y="2920385"/>
            <a:ext cx="361131" cy="568502"/>
            <a:chOff x="3563886" y="3140968"/>
            <a:chExt cx="361131" cy="1663968"/>
          </a:xfrm>
          <a:noFill/>
        </p:grpSpPr>
        <p:sp>
          <p:nvSpPr>
            <p:cNvPr id="245" name="Rechteck 244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6" name="Rechteck 245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7" name="Rechteck 246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8" name="Rechteck 247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9" name="Rechteck 248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0" name="Rechteck 249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1" name="Rechteck 250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2" name="Rechteck 251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6" name="Rechteck 95"/>
          <p:cNvSpPr/>
          <p:nvPr/>
        </p:nvSpPr>
        <p:spPr>
          <a:xfrm>
            <a:off x="3948535" y="2494598"/>
            <a:ext cx="1252396" cy="8923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Cortex</a:t>
            </a:r>
            <a:endParaRPr lang="de-DE" sz="1050" b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ARM Cortex M4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Realtime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2" name="Textfeld 261"/>
          <p:cNvSpPr txBox="1"/>
          <p:nvPr/>
        </p:nvSpPr>
        <p:spPr>
          <a:xfrm>
            <a:off x="4238804" y="5652401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I²C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4" name="Gerader Verbinder 263"/>
          <p:cNvCxnSpPr>
            <a:endCxn id="236" idx="2"/>
          </p:cNvCxnSpPr>
          <p:nvPr/>
        </p:nvCxnSpPr>
        <p:spPr>
          <a:xfrm flipH="1" flipV="1">
            <a:off x="9169246" y="2494496"/>
            <a:ext cx="11105" cy="2027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Rechteck 236"/>
          <p:cNvSpPr/>
          <p:nvPr/>
        </p:nvSpPr>
        <p:spPr>
          <a:xfrm>
            <a:off x="8604483" y="2588310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238" name="Rechteck 237"/>
          <p:cNvSpPr/>
          <p:nvPr/>
        </p:nvSpPr>
        <p:spPr>
          <a:xfrm>
            <a:off x="8604483" y="4112219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239" name="Rechteck 238"/>
          <p:cNvSpPr/>
          <p:nvPr/>
        </p:nvSpPr>
        <p:spPr>
          <a:xfrm>
            <a:off x="8604483" y="3602936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240" name="Rechteck 239"/>
          <p:cNvSpPr/>
          <p:nvPr/>
        </p:nvSpPr>
        <p:spPr>
          <a:xfrm>
            <a:off x="8604838" y="3100016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103" name="Textfeld 102"/>
          <p:cNvSpPr txBox="1"/>
          <p:nvPr/>
        </p:nvSpPr>
        <p:spPr>
          <a:xfrm>
            <a:off x="4527894" y="3501008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100 Hz </a:t>
            </a:r>
          </a:p>
          <a:p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closed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loop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7" name="Textfeld 226"/>
          <p:cNvSpPr txBox="1"/>
          <p:nvPr/>
        </p:nvSpPr>
        <p:spPr>
          <a:xfrm>
            <a:off x="1311907" y="5846467"/>
            <a:ext cx="10534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Bot Electronics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8" name="Gerade Verbindung mit Pfeil 267"/>
          <p:cNvCxnSpPr/>
          <p:nvPr/>
        </p:nvCxnSpPr>
        <p:spPr>
          <a:xfrm>
            <a:off x="970259" y="4623146"/>
            <a:ext cx="841748" cy="1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Gerade Verbindung mit Pfeil 269"/>
          <p:cNvCxnSpPr/>
          <p:nvPr/>
        </p:nvCxnSpPr>
        <p:spPr>
          <a:xfrm flipH="1" flipV="1">
            <a:off x="932655" y="4492872"/>
            <a:ext cx="860585" cy="2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Textfeld 275"/>
          <p:cNvSpPr txBox="1"/>
          <p:nvPr/>
        </p:nvSpPr>
        <p:spPr>
          <a:xfrm>
            <a:off x="1053421" y="4613095"/>
            <a:ext cx="6880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trajectories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7" name="Textfeld 276"/>
          <p:cNvSpPr txBox="1"/>
          <p:nvPr/>
        </p:nvSpPr>
        <p:spPr>
          <a:xfrm>
            <a:off x="993925" y="4316208"/>
            <a:ext cx="7537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urrent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pose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773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r Verbinder 5"/>
          <p:cNvCxnSpPr/>
          <p:nvPr/>
        </p:nvCxnSpPr>
        <p:spPr>
          <a:xfrm flipV="1">
            <a:off x="720561" y="2064784"/>
            <a:ext cx="443484" cy="2052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 flipV="1">
            <a:off x="720550" y="1344704"/>
            <a:ext cx="2387711" cy="2772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 flipV="1">
            <a:off x="1164045" y="1344703"/>
            <a:ext cx="1944216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738951" y="352077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a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23" name="Bogen 22"/>
          <p:cNvSpPr/>
          <p:nvPr/>
        </p:nvSpPr>
        <p:spPr>
          <a:xfrm>
            <a:off x="153007" y="3520774"/>
            <a:ext cx="1252970" cy="1208768"/>
          </a:xfrm>
          <a:prstGeom prst="arc">
            <a:avLst>
              <a:gd name="adj1" fmla="val 16550040"/>
              <a:gd name="adj2" fmla="val 183583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/>
          <p:cNvSpPr txBox="1"/>
          <p:nvPr/>
        </p:nvSpPr>
        <p:spPr>
          <a:xfrm>
            <a:off x="1227375" y="2016408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g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25" name="Bogen 24"/>
          <p:cNvSpPr/>
          <p:nvPr/>
        </p:nvSpPr>
        <p:spPr>
          <a:xfrm>
            <a:off x="722729" y="1700542"/>
            <a:ext cx="914400" cy="914400"/>
          </a:xfrm>
          <a:prstGeom prst="arc">
            <a:avLst>
              <a:gd name="adj1" fmla="val 19742359"/>
              <a:gd name="adj2" fmla="val 64400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/>
          <p:cNvSpPr txBox="1"/>
          <p:nvPr/>
        </p:nvSpPr>
        <p:spPr>
          <a:xfrm>
            <a:off x="2645505" y="134470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b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27" name="Bogen 26"/>
          <p:cNvSpPr/>
          <p:nvPr/>
        </p:nvSpPr>
        <p:spPr>
          <a:xfrm>
            <a:off x="2635177" y="959511"/>
            <a:ext cx="914400" cy="914400"/>
          </a:xfrm>
          <a:prstGeom prst="arc">
            <a:avLst>
              <a:gd name="adj1" fmla="val 8098515"/>
              <a:gd name="adj2" fmla="val 99327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/>
          <p:cNvSpPr/>
          <p:nvPr/>
        </p:nvSpPr>
        <p:spPr>
          <a:xfrm>
            <a:off x="294144" y="3606942"/>
            <a:ext cx="1011770" cy="1051002"/>
          </a:xfrm>
          <a:prstGeom prst="arc">
            <a:avLst>
              <a:gd name="adj1" fmla="val 18199616"/>
              <a:gd name="adj2" fmla="val 21409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Bogen 28"/>
          <p:cNvSpPr/>
          <p:nvPr/>
        </p:nvSpPr>
        <p:spPr>
          <a:xfrm>
            <a:off x="-194197" y="3066936"/>
            <a:ext cx="1956728" cy="2106438"/>
          </a:xfrm>
          <a:prstGeom prst="arc">
            <a:avLst>
              <a:gd name="adj1" fmla="val 16003799"/>
              <a:gd name="adj2" fmla="val 167369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/>
          <p:cNvSpPr txBox="1"/>
          <p:nvPr/>
        </p:nvSpPr>
        <p:spPr>
          <a:xfrm>
            <a:off x="634616" y="2978643"/>
            <a:ext cx="387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1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1822353" y="1695451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2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32" name="Bogen 31"/>
          <p:cNvSpPr/>
          <p:nvPr/>
        </p:nvSpPr>
        <p:spPr>
          <a:xfrm>
            <a:off x="180079" y="1131499"/>
            <a:ext cx="1992078" cy="1813126"/>
          </a:xfrm>
          <a:prstGeom prst="arc">
            <a:avLst>
              <a:gd name="adj1" fmla="val 20478765"/>
              <a:gd name="adj2" fmla="val 88233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/>
          <p:cNvCxnSpPr>
            <a:endCxn id="32" idx="2"/>
          </p:cNvCxnSpPr>
          <p:nvPr/>
        </p:nvCxnSpPr>
        <p:spPr>
          <a:xfrm>
            <a:off x="1164044" y="2064784"/>
            <a:ext cx="969119" cy="224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Bogen 35"/>
          <p:cNvSpPr/>
          <p:nvPr/>
        </p:nvSpPr>
        <p:spPr>
          <a:xfrm>
            <a:off x="1105524" y="2022359"/>
            <a:ext cx="105968" cy="132208"/>
          </a:xfrm>
          <a:prstGeom prst="arc">
            <a:avLst>
              <a:gd name="adj1" fmla="val 21359373"/>
              <a:gd name="adj2" fmla="val 59040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8" name="Gerader Verbinder 37"/>
          <p:cNvCxnSpPr/>
          <p:nvPr/>
        </p:nvCxnSpPr>
        <p:spPr>
          <a:xfrm flipV="1">
            <a:off x="722133" y="4081007"/>
            <a:ext cx="2386128" cy="35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/>
          <p:cNvCxnSpPr/>
          <p:nvPr/>
        </p:nvCxnSpPr>
        <p:spPr>
          <a:xfrm>
            <a:off x="3092377" y="1344703"/>
            <a:ext cx="0" cy="273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/>
          <p:cNvSpPr txBox="1"/>
          <p:nvPr/>
        </p:nvSpPr>
        <p:spPr>
          <a:xfrm>
            <a:off x="3172158" y="2753255"/>
            <a:ext cx="80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WCP</a:t>
            </a:r>
            <a:r>
              <a:rPr lang="de-DE" sz="1400" baseline="-25000" dirty="0" smtClean="0"/>
              <a:t>z</a:t>
            </a:r>
            <a:r>
              <a:rPr lang="de-DE" sz="1400" dirty="0" smtClean="0"/>
              <a:t>-d</a:t>
            </a:r>
            <a:r>
              <a:rPr lang="de-DE" sz="1400" baseline="-25000" dirty="0" smtClean="0"/>
              <a:t>0</a:t>
            </a:r>
            <a:endParaRPr lang="de-DE" sz="14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/>
              <p:cNvSpPr txBox="1"/>
              <p:nvPr/>
            </p:nvSpPr>
            <p:spPr>
              <a:xfrm>
                <a:off x="1225492" y="4109152"/>
                <a:ext cx="1893330" cy="468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de-DE" sz="1200" baseline="-25000" dirty="0"/>
              </a:p>
            </p:txBody>
          </p:sp>
        </mc:Choice>
        <mc:Fallback xmlns="">
          <p:sp>
            <p:nvSpPr>
              <p:cNvPr id="49" name="Textfeld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492" y="4109152"/>
                <a:ext cx="1893330" cy="46814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feld 49"/>
          <p:cNvSpPr txBox="1"/>
          <p:nvPr/>
        </p:nvSpPr>
        <p:spPr>
          <a:xfrm>
            <a:off x="994197" y="3747626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d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71" name="Textfeld 70"/>
          <p:cNvSpPr txBox="1"/>
          <p:nvPr/>
        </p:nvSpPr>
        <p:spPr>
          <a:xfrm>
            <a:off x="1405978" y="820700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Solution I: </a:t>
            </a:r>
            <a:endParaRPr lang="de-DE" dirty="0"/>
          </a:p>
        </p:txBody>
      </p:sp>
      <p:cxnSp>
        <p:nvCxnSpPr>
          <p:cNvPr id="43" name="Gerader Verbinder 42"/>
          <p:cNvCxnSpPr/>
          <p:nvPr/>
        </p:nvCxnSpPr>
        <p:spPr>
          <a:xfrm flipV="1">
            <a:off x="4993869" y="3310274"/>
            <a:ext cx="1878002" cy="834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/>
          <p:cNvCxnSpPr/>
          <p:nvPr/>
        </p:nvCxnSpPr>
        <p:spPr>
          <a:xfrm flipV="1">
            <a:off x="4993858" y="1372849"/>
            <a:ext cx="2387711" cy="2772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/>
          <p:nvPr/>
        </p:nvCxnSpPr>
        <p:spPr>
          <a:xfrm flipV="1">
            <a:off x="6871871" y="1372848"/>
            <a:ext cx="509698" cy="1933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/>
          <p:cNvSpPr txBox="1"/>
          <p:nvPr/>
        </p:nvSpPr>
        <p:spPr>
          <a:xfrm>
            <a:off x="5421345" y="346645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a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53" name="Bogen 52"/>
          <p:cNvSpPr/>
          <p:nvPr/>
        </p:nvSpPr>
        <p:spPr>
          <a:xfrm>
            <a:off x="4426315" y="3548919"/>
            <a:ext cx="1252970" cy="1208768"/>
          </a:xfrm>
          <a:prstGeom prst="arc">
            <a:avLst>
              <a:gd name="adj1" fmla="val 18331192"/>
              <a:gd name="adj2" fmla="val 19952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/>
          <p:cNvSpPr txBox="1"/>
          <p:nvPr/>
        </p:nvSpPr>
        <p:spPr>
          <a:xfrm>
            <a:off x="6605390" y="2949419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g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65" name="Bogen 64"/>
          <p:cNvSpPr/>
          <p:nvPr/>
        </p:nvSpPr>
        <p:spPr>
          <a:xfrm>
            <a:off x="6409500" y="2863609"/>
            <a:ext cx="914400" cy="914400"/>
          </a:xfrm>
          <a:prstGeom prst="arc">
            <a:avLst>
              <a:gd name="adj1" fmla="val 9411099"/>
              <a:gd name="adj2" fmla="val 1711075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Textfeld 66"/>
          <p:cNvSpPr txBox="1"/>
          <p:nvPr/>
        </p:nvSpPr>
        <p:spPr>
          <a:xfrm>
            <a:off x="7036074" y="157822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b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68" name="Bogen 67"/>
          <p:cNvSpPr/>
          <p:nvPr/>
        </p:nvSpPr>
        <p:spPr>
          <a:xfrm>
            <a:off x="6908485" y="987656"/>
            <a:ext cx="914400" cy="914400"/>
          </a:xfrm>
          <a:prstGeom prst="arc">
            <a:avLst>
              <a:gd name="adj1" fmla="val 6340913"/>
              <a:gd name="adj2" fmla="val 8147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Bogen 72"/>
          <p:cNvSpPr/>
          <p:nvPr/>
        </p:nvSpPr>
        <p:spPr>
          <a:xfrm>
            <a:off x="4567452" y="3635087"/>
            <a:ext cx="1011770" cy="1051002"/>
          </a:xfrm>
          <a:prstGeom prst="arc">
            <a:avLst>
              <a:gd name="adj1" fmla="val 18161752"/>
              <a:gd name="adj2" fmla="val 21409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Textfeld 73"/>
          <p:cNvSpPr txBox="1"/>
          <p:nvPr/>
        </p:nvSpPr>
        <p:spPr>
          <a:xfrm>
            <a:off x="4944539" y="3204701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1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75" name="Textfeld 74"/>
          <p:cNvSpPr txBox="1"/>
          <p:nvPr/>
        </p:nvSpPr>
        <p:spPr>
          <a:xfrm>
            <a:off x="6974841" y="3233875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2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76" name="Bogen 75"/>
          <p:cNvSpPr/>
          <p:nvPr/>
        </p:nvSpPr>
        <p:spPr>
          <a:xfrm>
            <a:off x="6525004" y="2944625"/>
            <a:ext cx="822374" cy="789738"/>
          </a:xfrm>
          <a:prstGeom prst="arc">
            <a:avLst>
              <a:gd name="adj1" fmla="val 16617302"/>
              <a:gd name="adj2" fmla="val 391196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7" name="Gerader Verbinder 76"/>
          <p:cNvCxnSpPr/>
          <p:nvPr/>
        </p:nvCxnSpPr>
        <p:spPr>
          <a:xfrm>
            <a:off x="6871406" y="3317173"/>
            <a:ext cx="292882" cy="512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Bogen 77"/>
          <p:cNvSpPr/>
          <p:nvPr/>
        </p:nvSpPr>
        <p:spPr>
          <a:xfrm>
            <a:off x="6815233" y="3247414"/>
            <a:ext cx="105968" cy="132208"/>
          </a:xfrm>
          <a:prstGeom prst="arc">
            <a:avLst>
              <a:gd name="adj1" fmla="val 3492370"/>
              <a:gd name="adj2" fmla="val 95186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9" name="Gerader Verbinder 78"/>
          <p:cNvCxnSpPr/>
          <p:nvPr/>
        </p:nvCxnSpPr>
        <p:spPr>
          <a:xfrm flipV="1">
            <a:off x="4995441" y="4109152"/>
            <a:ext cx="2386128" cy="35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/>
          <p:nvPr/>
        </p:nvCxnSpPr>
        <p:spPr>
          <a:xfrm>
            <a:off x="7365685" y="1372848"/>
            <a:ext cx="0" cy="273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feld 81"/>
              <p:cNvSpPr txBox="1"/>
              <p:nvPr/>
            </p:nvSpPr>
            <p:spPr>
              <a:xfrm>
                <a:off x="5498800" y="4137297"/>
                <a:ext cx="1893330" cy="468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de-DE" sz="1200" baseline="-25000" dirty="0"/>
              </a:p>
            </p:txBody>
          </p:sp>
        </mc:Choice>
        <mc:Fallback xmlns="">
          <p:sp>
            <p:nvSpPr>
              <p:cNvPr id="82" name="Textfeld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800" y="4137297"/>
                <a:ext cx="1893330" cy="46814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feld 82"/>
          <p:cNvSpPr txBox="1"/>
          <p:nvPr/>
        </p:nvSpPr>
        <p:spPr>
          <a:xfrm>
            <a:off x="5341593" y="3841418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d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84" name="Textfeld 83"/>
          <p:cNvSpPr txBox="1"/>
          <p:nvPr/>
        </p:nvSpPr>
        <p:spPr>
          <a:xfrm>
            <a:off x="5679286" y="848845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Solution II: </a:t>
            </a:r>
            <a:endParaRPr lang="de-DE" dirty="0"/>
          </a:p>
        </p:txBody>
      </p:sp>
      <p:sp>
        <p:nvSpPr>
          <p:cNvPr id="85" name="Bogen 84"/>
          <p:cNvSpPr/>
          <p:nvPr/>
        </p:nvSpPr>
        <p:spPr>
          <a:xfrm>
            <a:off x="4033895" y="3091884"/>
            <a:ext cx="1956728" cy="2106438"/>
          </a:xfrm>
          <a:prstGeom prst="arc">
            <a:avLst>
              <a:gd name="adj1" fmla="val 16205614"/>
              <a:gd name="adj2" fmla="val 1856147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1948510" y="134409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</a:t>
            </a:r>
            <a:endParaRPr lang="de-DE" dirty="0"/>
          </a:p>
        </p:txBody>
      </p:sp>
      <p:sp>
        <p:nvSpPr>
          <p:cNvPr id="86" name="Textfeld 85"/>
          <p:cNvSpPr txBox="1"/>
          <p:nvPr/>
        </p:nvSpPr>
        <p:spPr>
          <a:xfrm>
            <a:off x="993119" y="258325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87" name="Textfeld 86"/>
          <p:cNvSpPr txBox="1"/>
          <p:nvPr/>
        </p:nvSpPr>
        <p:spPr>
          <a:xfrm>
            <a:off x="2061258" y="2614942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88" name="Textfeld 87"/>
          <p:cNvSpPr txBox="1"/>
          <p:nvPr/>
        </p:nvSpPr>
        <p:spPr>
          <a:xfrm>
            <a:off x="7051180" y="225401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</a:t>
            </a:r>
            <a:endParaRPr lang="de-DE" dirty="0"/>
          </a:p>
        </p:txBody>
      </p:sp>
      <p:sp>
        <p:nvSpPr>
          <p:cNvPr id="89" name="Textfeld 88"/>
          <p:cNvSpPr txBox="1"/>
          <p:nvPr/>
        </p:nvSpPr>
        <p:spPr>
          <a:xfrm>
            <a:off x="6119854" y="35343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90" name="Textfeld 89"/>
          <p:cNvSpPr txBox="1"/>
          <p:nvPr/>
        </p:nvSpPr>
        <p:spPr>
          <a:xfrm>
            <a:off x="5999212" y="2394213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91" name="Textfeld 90"/>
          <p:cNvSpPr txBox="1"/>
          <p:nvPr/>
        </p:nvSpPr>
        <p:spPr>
          <a:xfrm>
            <a:off x="7525297" y="2949658"/>
            <a:ext cx="80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WCP</a:t>
            </a:r>
            <a:r>
              <a:rPr lang="de-DE" sz="1400" baseline="-25000" dirty="0" smtClean="0"/>
              <a:t>z</a:t>
            </a:r>
            <a:r>
              <a:rPr lang="de-DE" sz="1400" dirty="0" smtClean="0"/>
              <a:t>-d</a:t>
            </a:r>
            <a:r>
              <a:rPr lang="de-DE" sz="1400" baseline="-25000" dirty="0" smtClean="0"/>
              <a:t>0</a:t>
            </a:r>
            <a:endParaRPr lang="de-DE" sz="1400" baseline="-25000" dirty="0"/>
          </a:p>
        </p:txBody>
      </p:sp>
      <p:cxnSp>
        <p:nvCxnSpPr>
          <p:cNvPr id="14" name="Gerader Verbinder 13"/>
          <p:cNvCxnSpPr/>
          <p:nvPr/>
        </p:nvCxnSpPr>
        <p:spPr>
          <a:xfrm flipV="1">
            <a:off x="711251" y="2712855"/>
            <a:ext cx="9299" cy="1404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/>
          <p:cNvCxnSpPr/>
          <p:nvPr/>
        </p:nvCxnSpPr>
        <p:spPr>
          <a:xfrm flipV="1">
            <a:off x="4994645" y="2728339"/>
            <a:ext cx="9299" cy="1404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>
            <a:off x="771019" y="4869160"/>
            <a:ext cx="21026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211492" y="4546441"/>
            <a:ext cx="92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forward</a:t>
            </a:r>
            <a:endParaRPr lang="de-DE" dirty="0"/>
          </a:p>
        </p:txBody>
      </p:sp>
      <p:sp>
        <p:nvSpPr>
          <p:cNvPr id="56" name="Textfeld 55"/>
          <p:cNvSpPr txBox="1"/>
          <p:nvPr/>
        </p:nvSpPr>
        <p:spPr>
          <a:xfrm>
            <a:off x="504229" y="1519974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ellbow</a:t>
            </a:r>
            <a:endParaRPr lang="de-DE" sz="1400" baseline="-25000" dirty="0"/>
          </a:p>
        </p:txBody>
      </p:sp>
      <p:cxnSp>
        <p:nvCxnSpPr>
          <p:cNvPr id="4" name="Gerader Verbinder 3"/>
          <p:cNvCxnSpPr>
            <a:stCxn id="56" idx="2"/>
          </p:cNvCxnSpPr>
          <p:nvPr/>
        </p:nvCxnSpPr>
        <p:spPr>
          <a:xfrm>
            <a:off x="857852" y="1827751"/>
            <a:ext cx="322077" cy="2593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feld 60"/>
          <p:cNvSpPr txBox="1"/>
          <p:nvPr/>
        </p:nvSpPr>
        <p:spPr>
          <a:xfrm>
            <a:off x="5425729" y="1549893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ellbow</a:t>
            </a:r>
            <a:endParaRPr lang="de-DE" sz="1400" baseline="-25000" dirty="0"/>
          </a:p>
        </p:txBody>
      </p:sp>
      <p:cxnSp>
        <p:nvCxnSpPr>
          <p:cNvPr id="62" name="Gerader Verbinder 61"/>
          <p:cNvCxnSpPr>
            <a:stCxn id="61" idx="2"/>
            <a:endCxn id="78" idx="0"/>
          </p:cNvCxnSpPr>
          <p:nvPr/>
        </p:nvCxnSpPr>
        <p:spPr>
          <a:xfrm>
            <a:off x="5779352" y="1857670"/>
            <a:ext cx="1121279" cy="15081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320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erade Verbindung mit Pfeil 7"/>
          <p:cNvCxnSpPr/>
          <p:nvPr/>
        </p:nvCxnSpPr>
        <p:spPr>
          <a:xfrm>
            <a:off x="631002" y="4658162"/>
            <a:ext cx="2448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V="1">
            <a:off x="775018" y="2929970"/>
            <a:ext cx="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3079274" y="466309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x</a:t>
            </a:r>
            <a:endParaRPr lang="de-DE" dirty="0"/>
          </a:p>
        </p:txBody>
      </p:sp>
      <p:sp>
        <p:nvSpPr>
          <p:cNvPr id="63" name="Textfeld 62"/>
          <p:cNvSpPr txBox="1"/>
          <p:nvPr/>
        </p:nvSpPr>
        <p:spPr>
          <a:xfrm>
            <a:off x="441910" y="2844024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y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991042" y="2929970"/>
            <a:ext cx="758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top </a:t>
            </a:r>
            <a:r>
              <a:rPr lang="de-DE" sz="1200" dirty="0" err="1" smtClean="0"/>
              <a:t>view</a:t>
            </a:r>
            <a:endParaRPr lang="de-DE" sz="1200" dirty="0"/>
          </a:p>
        </p:txBody>
      </p:sp>
      <p:sp>
        <p:nvSpPr>
          <p:cNvPr id="17" name="Ellipse 16"/>
          <p:cNvSpPr/>
          <p:nvPr/>
        </p:nvSpPr>
        <p:spPr>
          <a:xfrm>
            <a:off x="644675" y="4527360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" name="Gerader Verbinder 18"/>
          <p:cNvCxnSpPr>
            <a:stCxn id="17" idx="7"/>
          </p:cNvCxnSpPr>
          <p:nvPr/>
        </p:nvCxnSpPr>
        <p:spPr>
          <a:xfrm flipV="1">
            <a:off x="867184" y="3625379"/>
            <a:ext cx="899952" cy="940292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Ellipse 68"/>
          <p:cNvSpPr/>
          <p:nvPr/>
        </p:nvSpPr>
        <p:spPr>
          <a:xfrm>
            <a:off x="1208971" y="3930613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/>
        </p:nvSpPr>
        <p:spPr>
          <a:xfrm>
            <a:off x="1629052" y="3487032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Textfeld 36"/>
          <p:cNvSpPr txBox="1"/>
          <p:nvPr/>
        </p:nvSpPr>
        <p:spPr>
          <a:xfrm>
            <a:off x="2195215" y="3343506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WCP</a:t>
            </a:r>
            <a:endParaRPr lang="de-DE" sz="1200" dirty="0"/>
          </a:p>
        </p:txBody>
      </p:sp>
      <p:cxnSp>
        <p:nvCxnSpPr>
          <p:cNvPr id="40" name="Gerader Verbinder 39"/>
          <p:cNvCxnSpPr/>
          <p:nvPr/>
        </p:nvCxnSpPr>
        <p:spPr>
          <a:xfrm flipV="1">
            <a:off x="1767136" y="3487032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feld 91"/>
          <p:cNvSpPr txBox="1"/>
          <p:nvPr/>
        </p:nvSpPr>
        <p:spPr>
          <a:xfrm>
            <a:off x="888049" y="4415962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ymbol" panose="05050102010706020507" pitchFamily="18" charset="2"/>
              </a:rPr>
              <a:t>q</a:t>
            </a:r>
            <a:r>
              <a:rPr lang="de-DE" sz="1200" baseline="-25000" dirty="0"/>
              <a:t>0</a:t>
            </a:r>
          </a:p>
        </p:txBody>
      </p:sp>
      <p:sp>
        <p:nvSpPr>
          <p:cNvPr id="42" name="Bogen 41"/>
          <p:cNvSpPr/>
          <p:nvPr/>
        </p:nvSpPr>
        <p:spPr>
          <a:xfrm>
            <a:off x="341062" y="4277463"/>
            <a:ext cx="867910" cy="753202"/>
          </a:xfrm>
          <a:prstGeom prst="arc">
            <a:avLst>
              <a:gd name="adj1" fmla="val 18836191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5" name="Gerade Verbindung mit Pfeil 94"/>
          <p:cNvCxnSpPr/>
          <p:nvPr/>
        </p:nvCxnSpPr>
        <p:spPr>
          <a:xfrm>
            <a:off x="4788024" y="4653136"/>
            <a:ext cx="2448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4932040" y="2924944"/>
            <a:ext cx="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feld 96"/>
          <p:cNvSpPr txBox="1"/>
          <p:nvPr/>
        </p:nvSpPr>
        <p:spPr>
          <a:xfrm>
            <a:off x="7236296" y="465806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x</a:t>
            </a:r>
            <a:endParaRPr lang="de-DE" dirty="0"/>
          </a:p>
        </p:txBody>
      </p:sp>
      <p:sp>
        <p:nvSpPr>
          <p:cNvPr id="98" name="Textfeld 97"/>
          <p:cNvSpPr txBox="1"/>
          <p:nvPr/>
        </p:nvSpPr>
        <p:spPr>
          <a:xfrm>
            <a:off x="4598932" y="2838998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y</a:t>
            </a:r>
            <a:endParaRPr lang="de-DE" dirty="0"/>
          </a:p>
        </p:txBody>
      </p:sp>
      <p:sp>
        <p:nvSpPr>
          <p:cNvPr id="99" name="Textfeld 98"/>
          <p:cNvSpPr txBox="1"/>
          <p:nvPr/>
        </p:nvSpPr>
        <p:spPr>
          <a:xfrm>
            <a:off x="5148064" y="2924944"/>
            <a:ext cx="758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top </a:t>
            </a:r>
            <a:r>
              <a:rPr lang="de-DE" sz="1200" dirty="0" err="1" smtClean="0"/>
              <a:t>view</a:t>
            </a:r>
            <a:endParaRPr lang="de-DE" sz="1200" dirty="0"/>
          </a:p>
        </p:txBody>
      </p:sp>
      <p:sp>
        <p:nvSpPr>
          <p:cNvPr id="100" name="Ellipse 99"/>
          <p:cNvSpPr/>
          <p:nvPr/>
        </p:nvSpPr>
        <p:spPr>
          <a:xfrm>
            <a:off x="4801697" y="4522334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1" name="Gerader Verbinder 100"/>
          <p:cNvCxnSpPr/>
          <p:nvPr/>
        </p:nvCxnSpPr>
        <p:spPr>
          <a:xfrm flipV="1">
            <a:off x="4290060" y="3620354"/>
            <a:ext cx="1634098" cy="1721266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Ellipse 101"/>
          <p:cNvSpPr/>
          <p:nvPr/>
        </p:nvSpPr>
        <p:spPr>
          <a:xfrm>
            <a:off x="4167459" y="5210818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/>
          <p:cNvSpPr/>
          <p:nvPr/>
        </p:nvSpPr>
        <p:spPr>
          <a:xfrm>
            <a:off x="5786074" y="3482006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Textfeld 103"/>
          <p:cNvSpPr txBox="1"/>
          <p:nvPr/>
        </p:nvSpPr>
        <p:spPr>
          <a:xfrm>
            <a:off x="6352237" y="3338480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WCP</a:t>
            </a:r>
            <a:endParaRPr lang="de-DE" sz="1200" dirty="0"/>
          </a:p>
        </p:txBody>
      </p:sp>
      <p:cxnSp>
        <p:nvCxnSpPr>
          <p:cNvPr id="105" name="Gerader Verbinder 104"/>
          <p:cNvCxnSpPr/>
          <p:nvPr/>
        </p:nvCxnSpPr>
        <p:spPr>
          <a:xfrm flipV="1">
            <a:off x="5924158" y="3482006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feld 105"/>
          <p:cNvSpPr txBox="1"/>
          <p:nvPr/>
        </p:nvSpPr>
        <p:spPr>
          <a:xfrm>
            <a:off x="5045071" y="4410936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ymbol" panose="05050102010706020507" pitchFamily="18" charset="2"/>
              </a:rPr>
              <a:t>q</a:t>
            </a:r>
            <a:r>
              <a:rPr lang="de-DE" sz="1200" baseline="-25000" dirty="0"/>
              <a:t>0</a:t>
            </a:r>
          </a:p>
        </p:txBody>
      </p:sp>
      <p:sp>
        <p:nvSpPr>
          <p:cNvPr id="107" name="Bogen 106"/>
          <p:cNvSpPr/>
          <p:nvPr/>
        </p:nvSpPr>
        <p:spPr>
          <a:xfrm>
            <a:off x="4498084" y="4272437"/>
            <a:ext cx="867910" cy="753202"/>
          </a:xfrm>
          <a:prstGeom prst="arc">
            <a:avLst>
              <a:gd name="adj1" fmla="val 8298877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Textfeld 107"/>
          <p:cNvSpPr txBox="1"/>
          <p:nvPr/>
        </p:nvSpPr>
        <p:spPr>
          <a:xfrm>
            <a:off x="1899040" y="3819341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ellbow</a:t>
            </a:r>
            <a:endParaRPr lang="de-DE" sz="1200" dirty="0"/>
          </a:p>
        </p:txBody>
      </p:sp>
      <p:cxnSp>
        <p:nvCxnSpPr>
          <p:cNvPr id="109" name="Gerader Verbinder 108"/>
          <p:cNvCxnSpPr/>
          <p:nvPr/>
        </p:nvCxnSpPr>
        <p:spPr>
          <a:xfrm flipV="1">
            <a:off x="1470961" y="3962867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feld 109"/>
          <p:cNvSpPr txBox="1"/>
          <p:nvPr/>
        </p:nvSpPr>
        <p:spPr>
          <a:xfrm>
            <a:off x="4936238" y="5077063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ellbow</a:t>
            </a:r>
            <a:endParaRPr lang="de-DE" sz="1200" dirty="0"/>
          </a:p>
        </p:txBody>
      </p:sp>
      <p:cxnSp>
        <p:nvCxnSpPr>
          <p:cNvPr id="111" name="Gerader Verbinder 110"/>
          <p:cNvCxnSpPr/>
          <p:nvPr/>
        </p:nvCxnSpPr>
        <p:spPr>
          <a:xfrm flipV="1">
            <a:off x="4508159" y="5220589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>
            <a:off x="2314825" y="2006061"/>
            <a:ext cx="237626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/>
          <p:nvPr/>
        </p:nvCxnSpPr>
        <p:spPr>
          <a:xfrm flipV="1">
            <a:off x="2467225" y="421885"/>
            <a:ext cx="0" cy="173657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ihandform 33"/>
          <p:cNvSpPr/>
          <p:nvPr/>
        </p:nvSpPr>
        <p:spPr>
          <a:xfrm>
            <a:off x="2601969" y="920566"/>
            <a:ext cx="1915160" cy="761728"/>
          </a:xfrm>
          <a:custGeom>
            <a:avLst/>
            <a:gdLst>
              <a:gd name="connsiteX0" fmla="*/ 0 w 1915160"/>
              <a:gd name="connsiteY0" fmla="*/ 726504 h 741744"/>
              <a:gd name="connsiteX1" fmla="*/ 421640 w 1915160"/>
              <a:gd name="connsiteY1" fmla="*/ 116904 h 741744"/>
              <a:gd name="connsiteX2" fmla="*/ 1427480 w 1915160"/>
              <a:gd name="connsiteY2" fmla="*/ 55944 h 741744"/>
              <a:gd name="connsiteX3" fmla="*/ 1915160 w 1915160"/>
              <a:gd name="connsiteY3" fmla="*/ 741744 h 741744"/>
              <a:gd name="connsiteX0" fmla="*/ 0 w 1915160"/>
              <a:gd name="connsiteY0" fmla="*/ 813597 h 828837"/>
              <a:gd name="connsiteX1" fmla="*/ 421640 w 1915160"/>
              <a:gd name="connsiteY1" fmla="*/ 203997 h 828837"/>
              <a:gd name="connsiteX2" fmla="*/ 1427480 w 1915160"/>
              <a:gd name="connsiteY2" fmla="*/ 143037 h 828837"/>
              <a:gd name="connsiteX3" fmla="*/ 1915160 w 1915160"/>
              <a:gd name="connsiteY3" fmla="*/ 828837 h 828837"/>
              <a:gd name="connsiteX0" fmla="*/ 0 w 1915160"/>
              <a:gd name="connsiteY0" fmla="*/ 734188 h 749428"/>
              <a:gd name="connsiteX1" fmla="*/ 421640 w 1915160"/>
              <a:gd name="connsiteY1" fmla="*/ 124588 h 749428"/>
              <a:gd name="connsiteX2" fmla="*/ 1427480 w 1915160"/>
              <a:gd name="connsiteY2" fmla="*/ 63628 h 749428"/>
              <a:gd name="connsiteX3" fmla="*/ 1915160 w 1915160"/>
              <a:gd name="connsiteY3" fmla="*/ 749428 h 749428"/>
              <a:gd name="connsiteX0" fmla="*/ 0 w 1915160"/>
              <a:gd name="connsiteY0" fmla="*/ 746488 h 761728"/>
              <a:gd name="connsiteX1" fmla="*/ 421640 w 1915160"/>
              <a:gd name="connsiteY1" fmla="*/ 136888 h 761728"/>
              <a:gd name="connsiteX2" fmla="*/ 1427480 w 1915160"/>
              <a:gd name="connsiteY2" fmla="*/ 75928 h 761728"/>
              <a:gd name="connsiteX3" fmla="*/ 1915160 w 1915160"/>
              <a:gd name="connsiteY3" fmla="*/ 761728 h 761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5160" h="761728">
                <a:moveTo>
                  <a:pt x="0" y="746488"/>
                </a:moveTo>
                <a:cubicBezTo>
                  <a:pt x="91863" y="497568"/>
                  <a:pt x="150072" y="275953"/>
                  <a:pt x="421640" y="136888"/>
                </a:cubicBezTo>
                <a:cubicBezTo>
                  <a:pt x="693208" y="-2177"/>
                  <a:pt x="1140460" y="-56787"/>
                  <a:pt x="1427480" y="75928"/>
                </a:cubicBezTo>
                <a:cubicBezTo>
                  <a:pt x="1714500" y="208643"/>
                  <a:pt x="1915160" y="761728"/>
                  <a:pt x="1915160" y="76172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31"/>
          <p:cNvCxnSpPr>
            <a:stCxn id="34" idx="2"/>
            <a:endCxn id="34" idx="1"/>
          </p:cNvCxnSpPr>
          <p:nvPr/>
        </p:nvCxnSpPr>
        <p:spPr>
          <a:xfrm flipH="1">
            <a:off x="3023609" y="996494"/>
            <a:ext cx="1005840" cy="609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/>
          <p:cNvSpPr txBox="1"/>
          <p:nvPr/>
        </p:nvSpPr>
        <p:spPr>
          <a:xfrm>
            <a:off x="2590560" y="1627437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A</a:t>
            </a:r>
            <a:endParaRPr lang="de-DE" sz="1000" dirty="0">
              <a:cs typeface="Segoe UI" panose="020B0502040204020203" pitchFamily="34" charset="0"/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3017126" y="996493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B</a:t>
            </a:r>
            <a:endParaRPr lang="de-DE" sz="1000" dirty="0">
              <a:cs typeface="Segoe UI" panose="020B0502040204020203" pitchFamily="34" charset="0"/>
            </a:endParaRPr>
          </a:p>
        </p:txBody>
      </p:sp>
      <p:sp>
        <p:nvSpPr>
          <p:cNvPr id="39" name="Textfeld 38"/>
          <p:cNvSpPr txBox="1"/>
          <p:nvPr/>
        </p:nvSpPr>
        <p:spPr>
          <a:xfrm>
            <a:off x="4031127" y="811232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C</a:t>
            </a:r>
            <a:endParaRPr lang="de-DE" sz="1000" dirty="0">
              <a:cs typeface="Segoe UI" panose="020B0502040204020203" pitchFamily="34" charset="0"/>
            </a:endParaRPr>
          </a:p>
        </p:txBody>
      </p:sp>
      <p:sp>
        <p:nvSpPr>
          <p:cNvPr id="41" name="Textfeld 40"/>
          <p:cNvSpPr txBox="1"/>
          <p:nvPr/>
        </p:nvSpPr>
        <p:spPr>
          <a:xfrm>
            <a:off x="4538813" y="1579469"/>
            <a:ext cx="2744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D</a:t>
            </a:r>
            <a:endParaRPr lang="de-DE" sz="1000" dirty="0">
              <a:cs typeface="Segoe UI" panose="020B0502040204020203" pitchFamily="34" charset="0"/>
            </a:endParaRPr>
          </a:p>
        </p:txBody>
      </p:sp>
      <p:cxnSp>
        <p:nvCxnSpPr>
          <p:cNvPr id="43" name="Gerade Verbindung 43"/>
          <p:cNvCxnSpPr>
            <a:stCxn id="34" idx="1"/>
          </p:cNvCxnSpPr>
          <p:nvPr/>
        </p:nvCxnSpPr>
        <p:spPr>
          <a:xfrm flipV="1">
            <a:off x="3023609" y="853458"/>
            <a:ext cx="371336" cy="20399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51"/>
          <p:cNvCxnSpPr>
            <a:endCxn id="34" idx="1"/>
          </p:cNvCxnSpPr>
          <p:nvPr/>
        </p:nvCxnSpPr>
        <p:spPr>
          <a:xfrm flipV="1">
            <a:off x="2610859" y="1057454"/>
            <a:ext cx="412750" cy="6248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64"/>
          <p:cNvCxnSpPr/>
          <p:nvPr/>
        </p:nvCxnSpPr>
        <p:spPr>
          <a:xfrm flipV="1">
            <a:off x="3024363" y="438331"/>
            <a:ext cx="412750" cy="6248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uppieren 45"/>
          <p:cNvGrpSpPr/>
          <p:nvPr/>
        </p:nvGrpSpPr>
        <p:grpSpPr>
          <a:xfrm>
            <a:off x="2987513" y="1024315"/>
            <a:ext cx="67816" cy="76200"/>
            <a:chOff x="5724128" y="2272484"/>
            <a:chExt cx="135632" cy="152400"/>
          </a:xfrm>
        </p:grpSpPr>
        <p:cxnSp>
          <p:nvCxnSpPr>
            <p:cNvPr id="47" name="Gerade Verbindung 6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24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Ellipse 48"/>
          <p:cNvSpPr/>
          <p:nvPr/>
        </p:nvSpPr>
        <p:spPr>
          <a:xfrm>
            <a:off x="2708699" y="750752"/>
            <a:ext cx="623202" cy="626764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/>
        </p:nvSpPr>
        <p:spPr>
          <a:xfrm>
            <a:off x="3717848" y="678930"/>
            <a:ext cx="623202" cy="626764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1" name="Gerade Verbindung 72"/>
          <p:cNvCxnSpPr>
            <a:endCxn id="34" idx="3"/>
          </p:cNvCxnSpPr>
          <p:nvPr/>
        </p:nvCxnSpPr>
        <p:spPr>
          <a:xfrm>
            <a:off x="3708323" y="530166"/>
            <a:ext cx="808806" cy="11521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uppieren 51"/>
          <p:cNvGrpSpPr/>
          <p:nvPr/>
        </p:nvGrpSpPr>
        <p:grpSpPr>
          <a:xfrm>
            <a:off x="4483221" y="1655970"/>
            <a:ext cx="67816" cy="76200"/>
            <a:chOff x="5724128" y="2272484"/>
            <a:chExt cx="135632" cy="152400"/>
          </a:xfrm>
        </p:grpSpPr>
        <p:cxnSp>
          <p:nvCxnSpPr>
            <p:cNvPr id="53" name="Gerade Verbindung 41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42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Gerade Verbindung 76"/>
          <p:cNvCxnSpPr>
            <a:endCxn id="34" idx="2"/>
          </p:cNvCxnSpPr>
          <p:nvPr/>
        </p:nvCxnSpPr>
        <p:spPr>
          <a:xfrm>
            <a:off x="3610969" y="795855"/>
            <a:ext cx="418480" cy="2006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Bogen 55"/>
          <p:cNvSpPr/>
          <p:nvPr/>
        </p:nvSpPr>
        <p:spPr>
          <a:xfrm>
            <a:off x="3890674" y="866791"/>
            <a:ext cx="274464" cy="246122"/>
          </a:xfrm>
          <a:prstGeom prst="arc">
            <a:avLst>
              <a:gd name="adj1" fmla="val 10376907"/>
              <a:gd name="adj2" fmla="val 13968421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Bogen 56"/>
          <p:cNvSpPr/>
          <p:nvPr/>
        </p:nvSpPr>
        <p:spPr>
          <a:xfrm>
            <a:off x="2879894" y="935830"/>
            <a:ext cx="274464" cy="246122"/>
          </a:xfrm>
          <a:prstGeom prst="arc">
            <a:avLst>
              <a:gd name="adj1" fmla="val 18360235"/>
              <a:gd name="adj2" fmla="val 21423991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8" name="Gruppieren 57"/>
          <p:cNvGrpSpPr/>
          <p:nvPr/>
        </p:nvGrpSpPr>
        <p:grpSpPr>
          <a:xfrm>
            <a:off x="3992346" y="954212"/>
            <a:ext cx="67816" cy="76200"/>
            <a:chOff x="5724128" y="2272484"/>
            <a:chExt cx="135632" cy="152400"/>
          </a:xfrm>
        </p:grpSpPr>
        <p:cxnSp>
          <p:nvCxnSpPr>
            <p:cNvPr id="59" name="Gerade Verbindung 28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29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uppieren 60"/>
          <p:cNvGrpSpPr/>
          <p:nvPr/>
        </p:nvGrpSpPr>
        <p:grpSpPr>
          <a:xfrm>
            <a:off x="3258370" y="875033"/>
            <a:ext cx="67816" cy="76200"/>
            <a:chOff x="5724128" y="2272484"/>
            <a:chExt cx="135632" cy="152400"/>
          </a:xfrm>
        </p:grpSpPr>
        <p:cxnSp>
          <p:nvCxnSpPr>
            <p:cNvPr id="62" name="Gerade Verbindung 83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84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uppieren 64"/>
          <p:cNvGrpSpPr/>
          <p:nvPr/>
        </p:nvGrpSpPr>
        <p:grpSpPr>
          <a:xfrm>
            <a:off x="3713467" y="828691"/>
            <a:ext cx="67816" cy="76200"/>
            <a:chOff x="5724128" y="2272484"/>
            <a:chExt cx="135632" cy="152400"/>
          </a:xfrm>
        </p:grpSpPr>
        <p:cxnSp>
          <p:nvCxnSpPr>
            <p:cNvPr id="66" name="Gerade Verbindung 86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 Verbindung 87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uppieren 67"/>
          <p:cNvGrpSpPr/>
          <p:nvPr/>
        </p:nvGrpSpPr>
        <p:grpSpPr>
          <a:xfrm>
            <a:off x="2568061" y="1644193"/>
            <a:ext cx="67816" cy="76200"/>
            <a:chOff x="5724128" y="2272484"/>
            <a:chExt cx="135632" cy="152400"/>
          </a:xfrm>
        </p:grpSpPr>
        <p:cxnSp>
          <p:nvCxnSpPr>
            <p:cNvPr id="70" name="Gerade Verbindung 38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 Verbindung 39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feld 71"/>
          <p:cNvSpPr txBox="1"/>
          <p:nvPr/>
        </p:nvSpPr>
        <p:spPr>
          <a:xfrm>
            <a:off x="3197890" y="678929"/>
            <a:ext cx="2872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rgbClr val="FFC000"/>
                </a:solidFill>
                <a:cs typeface="Segoe UI" panose="020B0502040204020203" pitchFamily="34" charset="0"/>
              </a:rPr>
              <a:t>B‘</a:t>
            </a:r>
            <a:endParaRPr lang="de-DE" sz="1000" dirty="0">
              <a:solidFill>
                <a:srgbClr val="FFC000"/>
              </a:solidFill>
              <a:cs typeface="Segoe UI" panose="020B0502040204020203" pitchFamily="34" charset="0"/>
            </a:endParaRPr>
          </a:p>
        </p:txBody>
      </p:sp>
      <p:sp>
        <p:nvSpPr>
          <p:cNvPr id="73" name="Textfeld 72"/>
          <p:cNvSpPr txBox="1"/>
          <p:nvPr/>
        </p:nvSpPr>
        <p:spPr>
          <a:xfrm>
            <a:off x="3569838" y="610884"/>
            <a:ext cx="2936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rgbClr val="FFC000"/>
                </a:solidFill>
                <a:cs typeface="Segoe UI" panose="020B0502040204020203" pitchFamily="34" charset="0"/>
              </a:rPr>
              <a:t>C‘</a:t>
            </a:r>
            <a:endParaRPr lang="de-DE" sz="1000" dirty="0">
              <a:solidFill>
                <a:srgbClr val="FFC000"/>
              </a:solidFill>
              <a:cs typeface="Segoe UI" panose="020B0502040204020203" pitchFamily="34" charset="0"/>
            </a:endParaRPr>
          </a:p>
        </p:txBody>
      </p:sp>
      <p:sp>
        <p:nvSpPr>
          <p:cNvPr id="74" name="Textfeld 73"/>
          <p:cNvSpPr txBox="1"/>
          <p:nvPr/>
        </p:nvSpPr>
        <p:spPr>
          <a:xfrm>
            <a:off x="4354010" y="380940"/>
            <a:ext cx="15836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/>
            <a:r>
              <a:rPr lang="de-DE" sz="1000" dirty="0" smtClean="0">
                <a:cs typeface="Segoe UI Light" panose="020B0502040204020203" pitchFamily="34" charset="0"/>
              </a:rPr>
              <a:t>A‘ := 	A </a:t>
            </a:r>
            <a:r>
              <a:rPr lang="de-DE" sz="1000" dirty="0" err="1" smtClean="0">
                <a:cs typeface="Segoe UI Light" panose="020B0502040204020203" pitchFamily="34" charset="0"/>
              </a:rPr>
              <a:t>mirrored</a:t>
            </a:r>
            <a:r>
              <a:rPr lang="de-DE" sz="1000" dirty="0" smtClean="0">
                <a:cs typeface="Segoe UI Light" panose="020B0502040204020203" pitchFamily="34" charset="0"/>
              </a:rPr>
              <a:t> at B</a:t>
            </a:r>
          </a:p>
          <a:p>
            <a:pPr marL="358775" indent="-358775"/>
            <a:r>
              <a:rPr lang="de-DE" sz="1000" dirty="0" smtClean="0">
                <a:cs typeface="Segoe UI Light" panose="020B0502040204020203" pitchFamily="34" charset="0"/>
              </a:rPr>
              <a:t>B‘ := 	angle </a:t>
            </a:r>
            <a:r>
              <a:rPr lang="de-DE" sz="1000" dirty="0" err="1" smtClean="0">
                <a:cs typeface="Segoe UI Light" panose="020B0502040204020203" pitchFamily="34" charset="0"/>
              </a:rPr>
              <a:t>bisector</a:t>
            </a:r>
            <a:r>
              <a:rPr lang="de-DE" sz="1000" dirty="0" smtClean="0">
                <a:cs typeface="Segoe UI Light" panose="020B0502040204020203" pitchFamily="34" charset="0"/>
              </a:rPr>
              <a:t> </a:t>
            </a:r>
            <a:r>
              <a:rPr lang="de-DE" sz="1000" dirty="0" err="1" smtClean="0">
                <a:cs typeface="Segoe UI Light" panose="020B0502040204020203" pitchFamily="34" charset="0"/>
              </a:rPr>
              <a:t>of</a:t>
            </a:r>
            <a:r>
              <a:rPr lang="de-DE" sz="1000" dirty="0" smtClean="0">
                <a:cs typeface="Segoe UI Light" panose="020B0502040204020203" pitchFamily="34" charset="0"/>
              </a:rPr>
              <a:t> BA‘ </a:t>
            </a:r>
            <a:r>
              <a:rPr lang="de-DE" sz="1000" dirty="0" err="1" smtClean="0">
                <a:cs typeface="Segoe UI Light" panose="020B0502040204020203" pitchFamily="34" charset="0"/>
              </a:rPr>
              <a:t>and</a:t>
            </a:r>
            <a:r>
              <a:rPr lang="de-DE" sz="1000" dirty="0" smtClean="0">
                <a:cs typeface="Segoe UI Light" panose="020B0502040204020203" pitchFamily="34" charset="0"/>
              </a:rPr>
              <a:t> BC </a:t>
            </a:r>
            <a:r>
              <a:rPr lang="de-DE" sz="1000" dirty="0" err="1" smtClean="0">
                <a:cs typeface="Segoe UI Light" panose="020B0502040204020203" pitchFamily="34" charset="0"/>
              </a:rPr>
              <a:t>with</a:t>
            </a:r>
            <a:r>
              <a:rPr lang="de-DE" sz="1000" dirty="0" smtClean="0">
                <a:cs typeface="Segoe UI Light" panose="020B0502040204020203" pitchFamily="34" charset="0"/>
              </a:rPr>
              <a:t> </a:t>
            </a:r>
            <a:r>
              <a:rPr lang="de-DE" sz="1000" dirty="0" err="1" smtClean="0">
                <a:cs typeface="Segoe UI Light" panose="020B0502040204020203" pitchFamily="34" charset="0"/>
              </a:rPr>
              <a:t>length</a:t>
            </a:r>
            <a:r>
              <a:rPr lang="de-DE" sz="1000" dirty="0" smtClean="0">
                <a:cs typeface="Segoe UI Light" panose="020B0502040204020203" pitchFamily="34" charset="0"/>
              </a:rPr>
              <a:t> |BC|/3</a:t>
            </a:r>
          </a:p>
          <a:p>
            <a:pPr marL="358775" indent="-358775"/>
            <a:endParaRPr lang="de-DE" sz="1000" dirty="0">
              <a:cs typeface="Segoe UI Light" panose="020B0502040204020203" pitchFamily="34" charset="0"/>
            </a:endParaRPr>
          </a:p>
        </p:txBody>
      </p:sp>
      <p:sp>
        <p:nvSpPr>
          <p:cNvPr id="75" name="Textfeld 74"/>
          <p:cNvSpPr txBox="1"/>
          <p:nvPr/>
        </p:nvSpPr>
        <p:spPr>
          <a:xfrm>
            <a:off x="3394945" y="283945"/>
            <a:ext cx="296876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chemeClr val="accent3">
                    <a:lumMod val="50000"/>
                  </a:schemeClr>
                </a:solidFill>
                <a:cs typeface="Segoe UI" panose="020B0502040204020203" pitchFamily="34" charset="0"/>
              </a:rPr>
              <a:t>A‘</a:t>
            </a:r>
            <a:endParaRPr lang="de-DE" sz="1000" dirty="0">
              <a:solidFill>
                <a:schemeClr val="accent3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grpSp>
        <p:nvGrpSpPr>
          <p:cNvPr id="76" name="Gruppieren 75"/>
          <p:cNvGrpSpPr/>
          <p:nvPr/>
        </p:nvGrpSpPr>
        <p:grpSpPr>
          <a:xfrm>
            <a:off x="3403205" y="400231"/>
            <a:ext cx="67816" cy="76200"/>
            <a:chOff x="5724128" y="2272484"/>
            <a:chExt cx="135632" cy="152400"/>
          </a:xfrm>
        </p:grpSpPr>
        <p:cxnSp>
          <p:nvCxnSpPr>
            <p:cNvPr id="77" name="Gerade Verbindung 94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 Verbindung 95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feld 78"/>
          <p:cNvSpPr txBox="1"/>
          <p:nvPr/>
        </p:nvSpPr>
        <p:spPr>
          <a:xfrm>
            <a:off x="2301294" y="38562"/>
            <a:ext cx="3622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>
                <a:cs typeface="Segoe UI Semibold" panose="020B0702040204020203" pitchFamily="34" charset="0"/>
              </a:rPr>
              <a:t>Computing </a:t>
            </a:r>
            <a:r>
              <a:rPr lang="de-DE" sz="1000" dirty="0" err="1" smtClean="0">
                <a:cs typeface="Segoe UI Semibold" panose="020B0702040204020203" pitchFamily="34" charset="0"/>
              </a:rPr>
              <a:t>support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points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of</a:t>
            </a:r>
            <a:r>
              <a:rPr lang="de-DE" sz="1000" dirty="0" smtClean="0">
                <a:cs typeface="Segoe UI Semibold" panose="020B0702040204020203" pitchFamily="34" charset="0"/>
              </a:rPr>
              <a:t> a </a:t>
            </a:r>
            <a:r>
              <a:rPr lang="de-DE" sz="1000" dirty="0" err="1" smtClean="0">
                <a:cs typeface="Segoe UI Semibold" panose="020B0702040204020203" pitchFamily="34" charset="0"/>
              </a:rPr>
              <a:t>cubic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bezier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curve</a:t>
            </a:r>
            <a:endParaRPr lang="de-DE" sz="1000" dirty="0" smtClean="0"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990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2339752" y="3861048"/>
            <a:ext cx="6264696" cy="86409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Rechteck 72"/>
          <p:cNvSpPr/>
          <p:nvPr/>
        </p:nvSpPr>
        <p:spPr>
          <a:xfrm>
            <a:off x="1475656" y="548680"/>
            <a:ext cx="4752528" cy="26158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Walter‘s</a:t>
            </a:r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Cortex</a:t>
            </a:r>
          </a:p>
          <a:p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ARM M4 (</a:t>
            </a:r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Teensy</a:t>
            </a:r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3.5)</a:t>
            </a:r>
          </a:p>
          <a:p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Realtime C++</a:t>
            </a:r>
            <a:endParaRPr lang="de-DE" sz="105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527403" y="1962374"/>
            <a:ext cx="1089443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/>
              <a:t>Stepper</a:t>
            </a:r>
          </a:p>
          <a:p>
            <a:pPr algn="ctr"/>
            <a:r>
              <a:rPr lang="de-DE" sz="1000" dirty="0" smtClean="0"/>
              <a:t>PWM </a:t>
            </a:r>
            <a:r>
              <a:rPr lang="de-DE" sz="1000" dirty="0" err="1" smtClean="0"/>
              <a:t>generator</a:t>
            </a:r>
            <a:endParaRPr lang="de-DE" sz="1000" dirty="0" smtClean="0"/>
          </a:p>
          <a:p>
            <a:pPr algn="ctr"/>
            <a:r>
              <a:rPr lang="de-DE" sz="1000" dirty="0" smtClean="0"/>
              <a:t>(</a:t>
            </a:r>
            <a:r>
              <a:rPr lang="de-DE" sz="1000" dirty="0" err="1" smtClean="0"/>
              <a:t>AccelStepper</a:t>
            </a:r>
            <a:r>
              <a:rPr lang="de-DE" sz="1000" dirty="0" smtClean="0"/>
              <a:t>)</a:t>
            </a:r>
            <a:endParaRPr lang="de-DE" sz="1000" dirty="0"/>
          </a:p>
        </p:txBody>
      </p:sp>
      <p:sp>
        <p:nvSpPr>
          <p:cNvPr id="74" name="Rechteck 73"/>
          <p:cNvSpPr/>
          <p:nvPr/>
        </p:nvSpPr>
        <p:spPr>
          <a:xfrm>
            <a:off x="3457819" y="1962374"/>
            <a:ext cx="970202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 smtClean="0"/>
              <a:t>Magnetic</a:t>
            </a:r>
            <a:r>
              <a:rPr lang="de-DE" sz="1000" dirty="0" smtClean="0"/>
              <a:t> Encoder</a:t>
            </a:r>
          </a:p>
          <a:p>
            <a:pPr algn="ctr"/>
            <a:r>
              <a:rPr lang="de-DE" sz="1000" dirty="0" smtClean="0"/>
              <a:t>Reader</a:t>
            </a:r>
            <a:endParaRPr lang="de-DE" sz="1000" dirty="0"/>
          </a:p>
        </p:txBody>
      </p:sp>
      <p:sp>
        <p:nvSpPr>
          <p:cNvPr id="75" name="Rechteck 74"/>
          <p:cNvSpPr/>
          <p:nvPr/>
        </p:nvSpPr>
        <p:spPr>
          <a:xfrm>
            <a:off x="7092280" y="2079191"/>
            <a:ext cx="1512168" cy="6616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5x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Stepper Drivers</a:t>
            </a:r>
          </a:p>
        </p:txBody>
      </p:sp>
      <p:cxnSp>
        <p:nvCxnSpPr>
          <p:cNvPr id="4" name="Gerade Verbindung mit Pfeil 3"/>
          <p:cNvCxnSpPr>
            <a:stCxn id="2" idx="3"/>
            <a:endCxn id="75" idx="1"/>
          </p:cNvCxnSpPr>
          <p:nvPr/>
        </p:nvCxnSpPr>
        <p:spPr>
          <a:xfrm flipV="1">
            <a:off x="5616846" y="2410036"/>
            <a:ext cx="1475434" cy="9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6320911" y="1713002"/>
            <a:ext cx="8707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PINs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Direction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Pulse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Enable</a:t>
            </a:r>
            <a:endParaRPr lang="de-DE" sz="1000" dirty="0" smtClean="0"/>
          </a:p>
        </p:txBody>
      </p:sp>
      <p:sp>
        <p:nvSpPr>
          <p:cNvPr id="79" name="Rechteck 78"/>
          <p:cNvSpPr/>
          <p:nvPr/>
        </p:nvSpPr>
        <p:spPr>
          <a:xfrm>
            <a:off x="7308304" y="4003706"/>
            <a:ext cx="1080120" cy="554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Stepper</a:t>
            </a:r>
          </a:p>
        </p:txBody>
      </p:sp>
      <p:cxnSp>
        <p:nvCxnSpPr>
          <p:cNvPr id="80" name="Gerade Verbindung mit Pfeil 79"/>
          <p:cNvCxnSpPr>
            <a:stCxn id="75" idx="2"/>
            <a:endCxn id="79" idx="0"/>
          </p:cNvCxnSpPr>
          <p:nvPr/>
        </p:nvCxnSpPr>
        <p:spPr>
          <a:xfrm>
            <a:off x="7848364" y="2740881"/>
            <a:ext cx="0" cy="126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feld 86"/>
          <p:cNvSpPr txBox="1"/>
          <p:nvPr/>
        </p:nvSpPr>
        <p:spPr>
          <a:xfrm>
            <a:off x="7894663" y="2920573"/>
            <a:ext cx="9364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Bidirectional</a:t>
            </a:r>
            <a:r>
              <a:rPr lang="de-DE" sz="1000" dirty="0" smtClean="0"/>
              <a:t> </a:t>
            </a:r>
          </a:p>
          <a:p>
            <a:r>
              <a:rPr lang="de-DE" sz="1000" dirty="0" smtClean="0"/>
              <a:t>Stepper </a:t>
            </a:r>
            <a:r>
              <a:rPr lang="de-DE" sz="1000" dirty="0" err="1" smtClean="0"/>
              <a:t>with</a:t>
            </a:r>
            <a:r>
              <a:rPr lang="de-DE" sz="1000" dirty="0" smtClean="0"/>
              <a:t> </a:t>
            </a:r>
          </a:p>
          <a:p>
            <a:r>
              <a:rPr lang="de-DE" sz="1000" dirty="0" smtClean="0"/>
              <a:t>4-wires</a:t>
            </a:r>
          </a:p>
        </p:txBody>
      </p:sp>
      <p:cxnSp>
        <p:nvCxnSpPr>
          <p:cNvPr id="88" name="Gerade Verbindung mit Pfeil 87"/>
          <p:cNvCxnSpPr>
            <a:stCxn id="74" idx="0"/>
          </p:cNvCxnSpPr>
          <p:nvPr/>
        </p:nvCxnSpPr>
        <p:spPr>
          <a:xfrm flipH="1" flipV="1">
            <a:off x="3933356" y="1713002"/>
            <a:ext cx="9564" cy="249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hteck 90"/>
          <p:cNvSpPr/>
          <p:nvPr/>
        </p:nvSpPr>
        <p:spPr>
          <a:xfrm>
            <a:off x="3458646" y="1293078"/>
            <a:ext cx="2158199" cy="4217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/>
              <a:t>PID </a:t>
            </a:r>
            <a:r>
              <a:rPr lang="de-DE" sz="1000" dirty="0" err="1" smtClean="0"/>
              <a:t>controller</a:t>
            </a:r>
            <a:endParaRPr lang="de-DE" sz="1000" dirty="0"/>
          </a:p>
        </p:txBody>
      </p:sp>
      <p:cxnSp>
        <p:nvCxnSpPr>
          <p:cNvPr id="94" name="Gerade Verbindung mit Pfeil 93"/>
          <p:cNvCxnSpPr>
            <a:endCxn id="2" idx="0"/>
          </p:cNvCxnSpPr>
          <p:nvPr/>
        </p:nvCxnSpPr>
        <p:spPr>
          <a:xfrm>
            <a:off x="5068262" y="1713002"/>
            <a:ext cx="3863" cy="249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hteck 111"/>
          <p:cNvSpPr/>
          <p:nvPr/>
        </p:nvSpPr>
        <p:spPr>
          <a:xfrm rot="16200000">
            <a:off x="1208332" y="1868328"/>
            <a:ext cx="1595165" cy="4217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/>
              <a:t>Command Receiver</a:t>
            </a:r>
            <a:endParaRPr lang="de-DE" sz="1000" dirty="0"/>
          </a:p>
        </p:txBody>
      </p:sp>
      <p:cxnSp>
        <p:nvCxnSpPr>
          <p:cNvPr id="115" name="Gerade Verbindung mit Pfeil 114"/>
          <p:cNvCxnSpPr>
            <a:endCxn id="91" idx="1"/>
          </p:cNvCxnSpPr>
          <p:nvPr/>
        </p:nvCxnSpPr>
        <p:spPr>
          <a:xfrm>
            <a:off x="2216778" y="1503941"/>
            <a:ext cx="1241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feld 115"/>
          <p:cNvSpPr txBox="1"/>
          <p:nvPr/>
        </p:nvSpPr>
        <p:spPr>
          <a:xfrm>
            <a:off x="2467916" y="1476532"/>
            <a:ext cx="8980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to-be</a:t>
            </a:r>
            <a:r>
              <a:rPr lang="de-DE" sz="1000" dirty="0" smtClean="0"/>
              <a:t> </a:t>
            </a:r>
            <a:r>
              <a:rPr lang="de-DE" sz="1000" dirty="0" err="1" smtClean="0"/>
              <a:t>angles</a:t>
            </a:r>
            <a:endParaRPr lang="de-DE" sz="1000" dirty="0" smtClean="0"/>
          </a:p>
        </p:txBody>
      </p:sp>
      <p:cxnSp>
        <p:nvCxnSpPr>
          <p:cNvPr id="82" name="Gewinkelte Verbindung 81"/>
          <p:cNvCxnSpPr>
            <a:stCxn id="74" idx="2"/>
            <a:endCxn id="125" idx="1"/>
          </p:cNvCxnSpPr>
          <p:nvPr/>
        </p:nvCxnSpPr>
        <p:spPr>
          <a:xfrm rot="16200000" flipH="1">
            <a:off x="3753879" y="3065815"/>
            <a:ext cx="1403206" cy="10251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feld 116"/>
          <p:cNvSpPr txBox="1"/>
          <p:nvPr/>
        </p:nvSpPr>
        <p:spPr>
          <a:xfrm>
            <a:off x="3923928" y="3404584"/>
            <a:ext cx="1402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absolute angle via I</a:t>
            </a:r>
            <a:r>
              <a:rPr lang="de-DE" sz="1000" baseline="30000" dirty="0" smtClean="0"/>
              <a:t>2</a:t>
            </a:r>
            <a:r>
              <a:rPr lang="de-DE" sz="1000" dirty="0" smtClean="0"/>
              <a:t>C</a:t>
            </a:r>
          </a:p>
        </p:txBody>
      </p:sp>
      <p:cxnSp>
        <p:nvCxnSpPr>
          <p:cNvPr id="118" name="Gerade Verbindung mit Pfeil 117"/>
          <p:cNvCxnSpPr/>
          <p:nvPr/>
        </p:nvCxnSpPr>
        <p:spPr>
          <a:xfrm>
            <a:off x="536026" y="2066945"/>
            <a:ext cx="124186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feld 118"/>
          <p:cNvSpPr txBox="1"/>
          <p:nvPr/>
        </p:nvSpPr>
        <p:spPr>
          <a:xfrm>
            <a:off x="473452" y="1280954"/>
            <a:ext cx="10567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to-be</a:t>
            </a:r>
            <a:r>
              <a:rPr lang="de-DE" sz="1000" dirty="0" smtClean="0"/>
              <a:t> </a:t>
            </a:r>
            <a:r>
              <a:rPr lang="de-DE" sz="1000" dirty="0" err="1" smtClean="0"/>
              <a:t>angles</a:t>
            </a:r>
            <a:endParaRPr lang="de-DE" sz="1000" dirty="0" smtClean="0"/>
          </a:p>
          <a:p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commands</a:t>
            </a:r>
            <a:endParaRPr lang="de-DE" sz="1000" dirty="0" smtClean="0"/>
          </a:p>
          <a:p>
            <a:r>
              <a:rPr lang="de-DE" sz="1000" dirty="0" smtClean="0"/>
              <a:t>at 10 Hz</a:t>
            </a:r>
          </a:p>
          <a:p>
            <a:r>
              <a:rPr lang="de-DE" sz="1000" dirty="0" smtClean="0"/>
              <a:t>via UART</a:t>
            </a:r>
          </a:p>
        </p:txBody>
      </p:sp>
      <p:cxnSp>
        <p:nvCxnSpPr>
          <p:cNvPr id="120" name="Gerade Verbindung mit Pfeil 119"/>
          <p:cNvCxnSpPr>
            <a:stCxn id="112" idx="1"/>
          </p:cNvCxnSpPr>
          <p:nvPr/>
        </p:nvCxnSpPr>
        <p:spPr>
          <a:xfrm flipH="1">
            <a:off x="2004615" y="2876774"/>
            <a:ext cx="1300" cy="732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feld 120"/>
          <p:cNvSpPr txBox="1"/>
          <p:nvPr/>
        </p:nvSpPr>
        <p:spPr>
          <a:xfrm>
            <a:off x="2005914" y="3228350"/>
            <a:ext cx="7938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Log </a:t>
            </a:r>
            <a:r>
              <a:rPr lang="de-DE" sz="1000" dirty="0"/>
              <a:t> </a:t>
            </a:r>
            <a:r>
              <a:rPr lang="de-DE" sz="1000" dirty="0" smtClean="0"/>
              <a:t>/ </a:t>
            </a:r>
            <a:r>
              <a:rPr lang="de-DE" sz="1000" dirty="0" err="1" smtClean="0"/>
              <a:t>Uart</a:t>
            </a:r>
            <a:endParaRPr lang="de-DE" sz="1000" dirty="0" smtClean="0"/>
          </a:p>
        </p:txBody>
      </p:sp>
      <p:sp>
        <p:nvSpPr>
          <p:cNvPr id="125" name="Rechteck 124"/>
          <p:cNvSpPr/>
          <p:nvPr/>
        </p:nvSpPr>
        <p:spPr>
          <a:xfrm>
            <a:off x="4968044" y="4002756"/>
            <a:ext cx="1080120" cy="554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Magnetic</a:t>
            </a:r>
            <a:endParaRPr lang="de-DE" sz="105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Encoder</a:t>
            </a:r>
          </a:p>
          <a:p>
            <a:pPr algn="ctr"/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ASM AS5048</a:t>
            </a:r>
          </a:p>
        </p:txBody>
      </p:sp>
      <p:cxnSp>
        <p:nvCxnSpPr>
          <p:cNvPr id="128" name="Gerader Verbinder 127"/>
          <p:cNvCxnSpPr>
            <a:stCxn id="125" idx="3"/>
            <a:endCxn id="79" idx="1"/>
          </p:cNvCxnSpPr>
          <p:nvPr/>
        </p:nvCxnSpPr>
        <p:spPr>
          <a:xfrm>
            <a:off x="6048164" y="4279980"/>
            <a:ext cx="1260140" cy="950"/>
          </a:xfrm>
          <a:prstGeom prst="line">
            <a:avLst/>
          </a:prstGeom>
          <a:ln w="571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hteck 133"/>
          <p:cNvSpPr/>
          <p:nvPr/>
        </p:nvSpPr>
        <p:spPr>
          <a:xfrm>
            <a:off x="2640564" y="4032149"/>
            <a:ext cx="1080120" cy="554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endParaRPr lang="de-DE" sz="105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35" name="Gewinkelte Verbindung 134"/>
          <p:cNvCxnSpPr/>
          <p:nvPr/>
        </p:nvCxnSpPr>
        <p:spPr>
          <a:xfrm>
            <a:off x="2211335" y="2079191"/>
            <a:ext cx="963846" cy="19529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feld 137"/>
          <p:cNvSpPr txBox="1"/>
          <p:nvPr/>
        </p:nvSpPr>
        <p:spPr>
          <a:xfrm>
            <a:off x="3119027" y="3228350"/>
            <a:ext cx="7328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HerkuleX</a:t>
            </a:r>
            <a:r>
              <a:rPr lang="de-DE" sz="1000" dirty="0" smtClean="0"/>
              <a:t> </a:t>
            </a:r>
          </a:p>
          <a:p>
            <a:r>
              <a:rPr lang="de-DE" sz="1000" dirty="0" smtClean="0"/>
              <a:t>Protocol </a:t>
            </a:r>
          </a:p>
          <a:p>
            <a:r>
              <a:rPr lang="de-DE" sz="1000" dirty="0" smtClean="0"/>
              <a:t>Via UART</a:t>
            </a:r>
          </a:p>
        </p:txBody>
      </p:sp>
      <p:sp>
        <p:nvSpPr>
          <p:cNvPr id="140" name="Rechteck 139"/>
          <p:cNvSpPr/>
          <p:nvPr/>
        </p:nvSpPr>
        <p:spPr>
          <a:xfrm>
            <a:off x="2418892" y="1945086"/>
            <a:ext cx="922604" cy="9316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 smtClean="0"/>
              <a:t>Herkulex</a:t>
            </a:r>
            <a:r>
              <a:rPr lang="de-DE" sz="1000" dirty="0" smtClean="0"/>
              <a:t> </a:t>
            </a:r>
            <a:r>
              <a:rPr lang="de-DE" sz="1000" dirty="0" err="1" smtClean="0"/>
              <a:t>Servo</a:t>
            </a:r>
            <a:r>
              <a:rPr lang="de-DE" sz="1000" dirty="0" smtClean="0"/>
              <a:t> </a:t>
            </a:r>
            <a:r>
              <a:rPr lang="de-DE" sz="1000" dirty="0" err="1" smtClean="0"/>
              <a:t>driver</a:t>
            </a:r>
            <a:endParaRPr lang="de-DE" sz="1000" dirty="0" smtClean="0"/>
          </a:p>
        </p:txBody>
      </p:sp>
      <p:sp>
        <p:nvSpPr>
          <p:cNvPr id="39" name="Textfeld 38"/>
          <p:cNvSpPr txBox="1"/>
          <p:nvPr/>
        </p:nvSpPr>
        <p:spPr>
          <a:xfrm>
            <a:off x="3501291" y="784906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closed</a:t>
            </a:r>
            <a:r>
              <a:rPr lang="de-DE" sz="1000" dirty="0" smtClean="0"/>
              <a:t> </a:t>
            </a:r>
            <a:r>
              <a:rPr lang="de-DE" sz="1000" dirty="0" err="1" smtClean="0"/>
              <a:t>loop</a:t>
            </a:r>
            <a:r>
              <a:rPr lang="de-DE" sz="1000" dirty="0" smtClean="0"/>
              <a:t> </a:t>
            </a:r>
            <a:r>
              <a:rPr lang="de-DE" sz="1000" dirty="0" err="1" smtClean="0"/>
              <a:t>runnig</a:t>
            </a:r>
            <a:r>
              <a:rPr lang="de-DE" sz="1000" dirty="0" smtClean="0"/>
              <a:t> </a:t>
            </a:r>
            <a:r>
              <a:rPr lang="de-DE" sz="1000" dirty="0" err="1" smtClean="0"/>
              <a:t>with</a:t>
            </a:r>
            <a:r>
              <a:rPr lang="de-DE" sz="1000" dirty="0" smtClean="0"/>
              <a:t> 100 Hz</a:t>
            </a:r>
          </a:p>
        </p:txBody>
      </p:sp>
    </p:spTree>
    <p:extLst>
      <p:ext uri="{BB962C8B-B14F-4D97-AF65-F5344CB8AC3E}">
        <p14:creationId xmlns:p14="http://schemas.microsoft.com/office/powerpoint/2010/main" val="1078832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6792" l="9997" r="89935">
                        <a14:foregroundMark x1="69908" y1="57688" x2="69908" y2="57688"/>
                        <a14:foregroundMark x1="70386" y1="34685" x2="70386" y2="34685"/>
                        <a14:foregroundMark x1="78642" y1="49516" x2="78642" y2="49516"/>
                        <a14:foregroundMark x1="70454" y1="34806" x2="70010" y2="34262"/>
                        <a14:foregroundMark x1="69089" y1="35109" x2="69089" y2="35109"/>
                        <a14:foregroundMark x1="79324" y1="51513" x2="79324" y2="515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64" r="15920"/>
          <a:stretch/>
        </p:blipFill>
        <p:spPr>
          <a:xfrm rot="10800000">
            <a:off x="179512" y="2204864"/>
            <a:ext cx="4089205" cy="346044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82" b="97034" l="9997" r="82122">
                        <a14:foregroundMark x1="71307" y1="46913" x2="71307" y2="46913"/>
                        <a14:foregroundMark x1="72910" y1="50182" x2="72706" y2="50182"/>
                        <a14:foregroundMark x1="68953" y1="51090" x2="68953" y2="51090"/>
                        <a14:foregroundMark x1="63937" y1="49697" x2="63937" y2="49697"/>
                        <a14:foregroundMark x1="66564" y1="45763" x2="66564" y2="45763"/>
                        <a14:foregroundMark x1="73729" y1="48002" x2="73729" y2="48002"/>
                        <a14:foregroundMark x1="74753" y1="49697" x2="74753" y2="496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21" r="15743"/>
          <a:stretch/>
        </p:blipFill>
        <p:spPr>
          <a:xfrm rot="10800000">
            <a:off x="4043491" y="1628800"/>
            <a:ext cx="5100509" cy="4301972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82" b="89796" l="2847" r="48274">
                        <a14:foregroundMark x1="41187" y1="48765" x2="41187" y2="48765"/>
                        <a14:foregroundMark x1="42338" y1="47476" x2="42338" y2="474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015" r="50980" b="25652"/>
          <a:stretch/>
        </p:blipFill>
        <p:spPr>
          <a:xfrm rot="5400000">
            <a:off x="3008054" y="855594"/>
            <a:ext cx="2521326" cy="154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52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/>
          <p:nvPr/>
        </p:nvPicPr>
        <p:blipFill rotWithShape="1">
          <a:blip r:embed="rId2"/>
          <a:srcRect l="28175" t="15287" r="28968"/>
          <a:stretch/>
        </p:blipFill>
        <p:spPr bwMode="auto">
          <a:xfrm>
            <a:off x="2837497" y="1589405"/>
            <a:ext cx="3469005" cy="36791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84231927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enutzerdefiniert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393</Words>
  <Application>Microsoft Office PowerPoint</Application>
  <PresentationFormat>Bildschirmpräsentation (4:3)</PresentationFormat>
  <Paragraphs>202</Paragraphs>
  <Slides>28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8" baseType="lpstr">
      <vt:lpstr>Arial</vt:lpstr>
      <vt:lpstr>Arial Rounded MT Bold</vt:lpstr>
      <vt:lpstr>Calibri</vt:lpstr>
      <vt:lpstr>Cambria Math</vt:lpstr>
      <vt:lpstr>GOST Common</vt:lpstr>
      <vt:lpstr>Segoe UI</vt:lpstr>
      <vt:lpstr>Segoe UI Light</vt:lpstr>
      <vt:lpstr>Segoe UI Semibold</vt:lpstr>
      <vt:lpstr>Symbol</vt:lpstr>
      <vt:lpstr>Larissa-Design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Jochen Alt</dc:creator>
  <cp:lastModifiedBy>Jochen Alt</cp:lastModifiedBy>
  <cp:revision>104</cp:revision>
  <dcterms:created xsi:type="dcterms:W3CDTF">2016-06-30T08:52:21Z</dcterms:created>
  <dcterms:modified xsi:type="dcterms:W3CDTF">2017-02-23T21:07:31Z</dcterms:modified>
</cp:coreProperties>
</file>